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63" r:id="rId3"/>
    <p:sldId id="257" r:id="rId4"/>
    <p:sldId id="283" r:id="rId5"/>
    <p:sldId id="284" r:id="rId6"/>
    <p:sldId id="269" r:id="rId7"/>
    <p:sldId id="270" r:id="rId8"/>
    <p:sldId id="277" r:id="rId9"/>
    <p:sldId id="272" r:id="rId10"/>
    <p:sldId id="276" r:id="rId11"/>
    <p:sldId id="275" r:id="rId12"/>
    <p:sldId id="286" r:id="rId13"/>
    <p:sldId id="278" r:id="rId14"/>
    <p:sldId id="287" r:id="rId15"/>
    <p:sldId id="288" r:id="rId16"/>
    <p:sldId id="289" r:id="rId17"/>
    <p:sldId id="274" r:id="rId18"/>
    <p:sldId id="294" r:id="rId19"/>
    <p:sldId id="290" r:id="rId20"/>
    <p:sldId id="291" r:id="rId21"/>
    <p:sldId id="292" r:id="rId22"/>
    <p:sldId id="293" r:id="rId23"/>
    <p:sldId id="280" r:id="rId24"/>
    <p:sldId id="295" r:id="rId25"/>
    <p:sldId id="296" r:id="rId26"/>
    <p:sldId id="297"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84021"/>
  </p:normalViewPr>
  <p:slideViewPr>
    <p:cSldViewPr snapToGrid="0" snapToObjects="1">
      <p:cViewPr>
        <p:scale>
          <a:sx n="118" d="100"/>
          <a:sy n="118" d="100"/>
        </p:scale>
        <p:origin x="171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635D1-315B-8E41-A7E9-EB87DD146704}" type="datetimeFigureOut">
              <a:rPr kumimoji="1" lang="ja-JP" altLang="en-US" smtClean="0"/>
              <a:t>2019/11/27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7F686-D381-F745-A394-D26732B8F81F}" type="slidenum">
              <a:rPr kumimoji="1" lang="ja-JP" altLang="en-US" smtClean="0"/>
              <a:t>‹#›</a:t>
            </a:fld>
            <a:endParaRPr kumimoji="1" lang="ja-JP" altLang="en-US"/>
          </a:p>
        </p:txBody>
      </p:sp>
    </p:spTree>
    <p:extLst>
      <p:ext uri="{BB962C8B-B14F-4D97-AF65-F5344CB8AC3E}">
        <p14:creationId xmlns:p14="http://schemas.microsoft.com/office/powerpoint/2010/main" val="35496916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2020</a:t>
            </a:r>
            <a:r>
              <a:rPr kumimoji="1" lang="ja-JP" altLang="en-US" sz="1200" kern="1200">
                <a:solidFill>
                  <a:schemeClr val="tx1"/>
                </a:solidFill>
                <a:effectLst/>
                <a:latin typeface="+mn-lt"/>
                <a:ea typeface="+mn-ea"/>
                <a:cs typeface="+mn-cs"/>
              </a:rPr>
              <a:t>年東京オリンピックに向けて外国人観光客が増える中、個人経営店舗では対応しきれない場合があるのではないかと私たちは考えました。</a:t>
            </a:r>
          </a:p>
          <a:p>
            <a:endParaRPr kumimoji="1" lang="en-US" altLang="ja-JP" dirty="0"/>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2</a:t>
            </a:fld>
            <a:endParaRPr kumimoji="1" lang="ja-JP" altLang="en-US"/>
          </a:p>
        </p:txBody>
      </p:sp>
    </p:spTree>
    <p:extLst>
      <p:ext uri="{BB962C8B-B14F-4D97-AF65-F5344CB8AC3E}">
        <p14:creationId xmlns:p14="http://schemas.microsoft.com/office/powerpoint/2010/main" val="1580546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次にメニューを翻訳する機能です。</a:t>
            </a:r>
            <a:endParaRPr kumimoji="1" lang="en-US" altLang="ja-JP" dirty="0"/>
          </a:p>
          <a:p>
            <a:r>
              <a:rPr kumimoji="1" lang="ja-JP" altLang="en-US"/>
              <a:t>商品名や宗教上</a:t>
            </a:r>
            <a:r>
              <a:rPr kumimoji="1" lang="en-US" altLang="ja-JP" dirty="0"/>
              <a:t>NG</a:t>
            </a:r>
            <a:r>
              <a:rPr kumimoji="1" lang="ja-JP" altLang="en-US"/>
              <a:t>な食べ物を含むアレルギー情報などを入力します。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11</a:t>
            </a:fld>
            <a:endParaRPr kumimoji="1" lang="ja-JP" altLang="en-US"/>
          </a:p>
        </p:txBody>
      </p:sp>
    </p:spTree>
    <p:extLst>
      <p:ext uri="{BB962C8B-B14F-4D97-AF65-F5344CB8AC3E}">
        <p14:creationId xmlns:p14="http://schemas.microsoft.com/office/powerpoint/2010/main" val="93141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外国人は（入力された）商品の一覧から、気になる商品を選び、その商品についての情報を得ることができます。</a:t>
            </a:r>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13</a:t>
            </a:fld>
            <a:endParaRPr kumimoji="1" lang="ja-JP" altLang="en-US"/>
          </a:p>
        </p:txBody>
      </p:sp>
    </p:spTree>
    <p:extLst>
      <p:ext uri="{BB962C8B-B14F-4D97-AF65-F5344CB8AC3E}">
        <p14:creationId xmlns:p14="http://schemas.microsoft.com/office/powerpoint/2010/main" val="392032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ja-JP" altLang="en-US" sz="1200" kern="1200">
                <a:solidFill>
                  <a:schemeClr val="tx1"/>
                </a:solidFill>
                <a:effectLst/>
                <a:latin typeface="+mn-lt"/>
                <a:ea typeface="+mn-ea"/>
                <a:cs typeface="+mn-cs"/>
              </a:rPr>
              <a:t>誤訳を訂正するための機能です。機械的にされた翻訳が正しいかを確認するために日本語に再翻訳できます。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また、再翻訳された結果が不適切場合に登録内容の訂正を行うことができます。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例えば、「活き鮑踊り焼き」というメニューを登録したら、上の画面のような訳になりました。再翻訳しても正しい訳にならなかったので、変更します。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14</a:t>
            </a:fld>
            <a:endParaRPr kumimoji="1" lang="ja-JP" altLang="en-US"/>
          </a:p>
        </p:txBody>
      </p:sp>
    </p:spTree>
    <p:extLst>
      <p:ext uri="{BB962C8B-B14F-4D97-AF65-F5344CB8AC3E}">
        <p14:creationId xmlns:p14="http://schemas.microsoft.com/office/powerpoint/2010/main" val="324812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訂正したい箇所のテキストを誤訳されないものに書き換えます。</a:t>
            </a:r>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15</a:t>
            </a:fld>
            <a:endParaRPr kumimoji="1" lang="ja-JP" altLang="en-US"/>
          </a:p>
        </p:txBody>
      </p:sp>
    </p:spTree>
    <p:extLst>
      <p:ext uri="{BB962C8B-B14F-4D97-AF65-F5344CB8AC3E}">
        <p14:creationId xmlns:p14="http://schemas.microsoft.com/office/powerpoint/2010/main" val="342689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それをもう一度再翻訳すると適切に翻訳されました。</a:t>
            </a:r>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16</a:t>
            </a:fld>
            <a:endParaRPr kumimoji="1" lang="ja-JP" altLang="en-US"/>
          </a:p>
        </p:txBody>
      </p:sp>
    </p:spTree>
    <p:extLst>
      <p:ext uri="{BB962C8B-B14F-4D97-AF65-F5344CB8AC3E}">
        <p14:creationId xmlns:p14="http://schemas.microsoft.com/office/powerpoint/2010/main" val="84326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シチュエーション</a:t>
            </a:r>
            <a:endParaRPr kumimoji="1" lang="en-US" altLang="ja-JP" dirty="0"/>
          </a:p>
          <a:p>
            <a:r>
              <a:rPr kumimoji="1" lang="ja-JP" altLang="en-US"/>
              <a:t>画面を大きく見せる</a:t>
            </a:r>
            <a:endParaRPr kumimoji="1" lang="en-US" altLang="ja-JP" dirty="0"/>
          </a:p>
          <a:p>
            <a:r>
              <a:rPr kumimoji="1" lang="ja-JP" altLang="en-US"/>
              <a:t>音量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17</a:t>
            </a:fld>
            <a:endParaRPr kumimoji="1" lang="ja-JP" altLang="en-US"/>
          </a:p>
        </p:txBody>
      </p:sp>
    </p:spTree>
    <p:extLst>
      <p:ext uri="{BB962C8B-B14F-4D97-AF65-F5344CB8AC3E}">
        <p14:creationId xmlns:p14="http://schemas.microsoft.com/office/powerpoint/2010/main" val="270211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22</a:t>
            </a:fld>
            <a:endParaRPr kumimoji="1" lang="ja-JP" altLang="en-US"/>
          </a:p>
        </p:txBody>
      </p:sp>
    </p:spTree>
    <p:extLst>
      <p:ext uri="{BB962C8B-B14F-4D97-AF65-F5344CB8AC3E}">
        <p14:creationId xmlns:p14="http://schemas.microsoft.com/office/powerpoint/2010/main" val="362041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23</a:t>
            </a:fld>
            <a:endParaRPr kumimoji="1" lang="ja-JP" altLang="en-US"/>
          </a:p>
        </p:txBody>
      </p:sp>
    </p:spTree>
    <p:extLst>
      <p:ext uri="{BB962C8B-B14F-4D97-AF65-F5344CB8AC3E}">
        <p14:creationId xmlns:p14="http://schemas.microsoft.com/office/powerpoint/2010/main" val="4181297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そこで、</a:t>
            </a:r>
            <a:r>
              <a:rPr kumimoji="1" lang="ja-JP" altLang="en-US" sz="1200" kern="1200">
                <a:solidFill>
                  <a:schemeClr val="tx1"/>
                </a:solidFill>
                <a:effectLst/>
                <a:latin typeface="+mn-lt"/>
                <a:ea typeface="+mn-ea"/>
                <a:cs typeface="+mn-cs"/>
              </a:rPr>
              <a:t>日本人の店員と外国人の客間のコミュニケーションを円滑にできるような</a:t>
            </a:r>
            <a:r>
              <a:rPr kumimoji="1" lang="en" altLang="ja-JP" sz="1200" kern="1200" dirty="0">
                <a:solidFill>
                  <a:schemeClr val="tx1"/>
                </a:solidFill>
                <a:effectLst/>
                <a:latin typeface="+mn-lt"/>
                <a:ea typeface="+mn-ea"/>
                <a:cs typeface="+mn-cs"/>
              </a:rPr>
              <a:t>Web</a:t>
            </a:r>
            <a:r>
              <a:rPr kumimoji="1" lang="ja-JP" altLang="en-US" sz="1200" kern="1200">
                <a:solidFill>
                  <a:schemeClr val="tx1"/>
                </a:solidFill>
                <a:effectLst/>
                <a:latin typeface="+mn-lt"/>
                <a:ea typeface="+mn-ea"/>
                <a:cs typeface="+mn-cs"/>
              </a:rPr>
              <a:t>アプリケーションを製作しました。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3</a:t>
            </a:fld>
            <a:endParaRPr kumimoji="1" lang="ja-JP" altLang="en-US"/>
          </a:p>
        </p:txBody>
      </p:sp>
    </p:spTree>
    <p:extLst>
      <p:ext uri="{BB962C8B-B14F-4D97-AF65-F5344CB8AC3E}">
        <p14:creationId xmlns:p14="http://schemas.microsoft.com/office/powerpoint/2010/main" val="209581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メンバーそれぞれが働くバイト先での経験や、官公庁の資料などをもとに機能を考え、様々な店舗で利用していただけるように開発しました。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今回は架空の旅館を例に説明いたします。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4</a:t>
            </a:fld>
            <a:endParaRPr kumimoji="1" lang="ja-JP" altLang="en-US"/>
          </a:p>
        </p:txBody>
      </p:sp>
    </p:spTree>
    <p:extLst>
      <p:ext uri="{BB962C8B-B14F-4D97-AF65-F5344CB8AC3E}">
        <p14:creationId xmlns:p14="http://schemas.microsoft.com/office/powerpoint/2010/main" val="22001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当</a:t>
            </a:r>
            <a:r>
              <a:rPr kumimoji="1" lang="en-US" altLang="ja-JP" sz="1200" kern="1200" dirty="0">
                <a:solidFill>
                  <a:schemeClr val="tx1"/>
                </a:solidFill>
                <a:effectLst/>
                <a:latin typeface="+mn-lt"/>
                <a:ea typeface="+mn-ea"/>
                <a:cs typeface="+mn-cs"/>
              </a:rPr>
              <a:t>Web</a:t>
            </a:r>
            <a:r>
              <a:rPr kumimoji="1" lang="ja-JP" altLang="en-US" sz="1200" kern="1200">
                <a:solidFill>
                  <a:schemeClr val="tx1"/>
                </a:solidFill>
                <a:effectLst/>
                <a:latin typeface="+mn-lt"/>
                <a:ea typeface="+mn-ea"/>
                <a:cs typeface="+mn-cs"/>
              </a:rPr>
              <a:t>アプリを利用する際の大まかな流れをご説明いたします。</a:t>
            </a:r>
            <a:endParaRPr kumimoji="1" lang="en-US" altLang="ja-JP" sz="1200" kern="1200" dirty="0">
              <a:solidFill>
                <a:schemeClr val="tx1"/>
              </a:solidFill>
              <a:effectLst/>
              <a:latin typeface="+mn-lt"/>
              <a:ea typeface="+mn-ea"/>
              <a:cs typeface="+mn-cs"/>
            </a:endParaRPr>
          </a:p>
          <a:p>
            <a:r>
              <a:rPr kumimoji="1" lang="ja-JP" altLang="en-US"/>
              <a:t>まず、旅館側は外国人のお客様に対して伝えたい案内を登録します。すると、登録された案内がデータベースに格納されます。</a:t>
            </a:r>
            <a:endParaRPr kumimoji="1" lang="en-US" altLang="ja-JP" dirty="0"/>
          </a:p>
          <a:p>
            <a:r>
              <a:rPr kumimoji="1" lang="ja-JP" altLang="en-US"/>
              <a:t>次に、旅館側は発行された</a:t>
            </a:r>
            <a:r>
              <a:rPr kumimoji="1" lang="en-US" altLang="ja-JP" dirty="0"/>
              <a:t>QR</a:t>
            </a:r>
            <a:r>
              <a:rPr kumimoji="1" lang="ja-JP" altLang="en-US"/>
              <a:t>コードを掲示します。</a:t>
            </a:r>
            <a:endParaRPr kumimoji="1" lang="en-US" altLang="ja-JP" dirty="0"/>
          </a:p>
          <a:p>
            <a:endParaRPr kumimoji="1" lang="en-US" altLang="ja-JP" dirty="0"/>
          </a:p>
          <a:p>
            <a:r>
              <a:rPr kumimoji="1" lang="ja-JP" altLang="en-US"/>
              <a:t>外国人のお客はその</a:t>
            </a:r>
            <a:r>
              <a:rPr kumimoji="1" lang="en-US" altLang="ja-JP" dirty="0"/>
              <a:t>QR</a:t>
            </a:r>
            <a:r>
              <a:rPr kumimoji="1" lang="ja-JP" altLang="en-US"/>
              <a:t>コードを読み取り、好きな言語を選びます。そうすると選択された言語に</a:t>
            </a:r>
            <a:r>
              <a:rPr kumimoji="1" lang="en-US" altLang="ja-JP" dirty="0"/>
              <a:t>API</a:t>
            </a:r>
            <a:r>
              <a:rPr kumimoji="1" lang="ja-JP" altLang="en-US"/>
              <a:t>が翻訳し案内を読むことができるという流れです。</a:t>
            </a:r>
          </a:p>
        </p:txBody>
      </p:sp>
      <p:sp>
        <p:nvSpPr>
          <p:cNvPr id="4" name="スライド番号プレースホルダー 3"/>
          <p:cNvSpPr>
            <a:spLocks noGrp="1"/>
          </p:cNvSpPr>
          <p:nvPr>
            <p:ph type="sldNum" sz="quarter" idx="5"/>
          </p:nvPr>
        </p:nvSpPr>
        <p:spPr/>
        <p:txBody>
          <a:bodyPr/>
          <a:lstStyle/>
          <a:p>
            <a:fld id="{31A7F686-D381-F745-A394-D26732B8F81F}" type="slidenum">
              <a:rPr kumimoji="1" lang="ja-JP" altLang="en-US" smtClean="0"/>
              <a:t>5</a:t>
            </a:fld>
            <a:endParaRPr kumimoji="1" lang="ja-JP" altLang="en-US"/>
          </a:p>
        </p:txBody>
      </p:sp>
    </p:spTree>
    <p:extLst>
      <p:ext uri="{BB962C8B-B14F-4D97-AF65-F5344CB8AC3E}">
        <p14:creationId xmlns:p14="http://schemas.microsoft.com/office/powerpoint/2010/main" val="248292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次に具体的な機能をご説明いたします。まず、</a:t>
            </a:r>
            <a:r>
              <a:rPr kumimoji="1" lang="ja-JP" altLang="en-US" sz="1200" kern="1200">
                <a:solidFill>
                  <a:schemeClr val="tx1"/>
                </a:solidFill>
                <a:effectLst/>
                <a:latin typeface="+mn-lt"/>
                <a:ea typeface="+mn-ea"/>
                <a:cs typeface="+mn-cs"/>
              </a:rPr>
              <a:t>タイトルと画像、テキストでシンプルに説明する機能です。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左のように入力すると右のように出力されます</a:t>
            </a:r>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6</a:t>
            </a:fld>
            <a:endParaRPr kumimoji="1" lang="ja-JP" altLang="en-US"/>
          </a:p>
        </p:txBody>
      </p:sp>
    </p:spTree>
    <p:extLst>
      <p:ext uri="{BB962C8B-B14F-4D97-AF65-F5344CB8AC3E}">
        <p14:creationId xmlns:p14="http://schemas.microsoft.com/office/powerpoint/2010/main" val="421256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a:t>
            </a:r>
            <a:r>
              <a:rPr kumimoji="1" lang="ja-JP" altLang="en-US" sz="1200" kern="1200">
                <a:solidFill>
                  <a:schemeClr val="tx1"/>
                </a:solidFill>
                <a:effectLst/>
                <a:latin typeface="+mn-lt"/>
                <a:ea typeface="+mn-ea"/>
                <a:cs typeface="+mn-cs"/>
              </a:rPr>
              <a:t>スマホ上でスワイプしながら説明する機能です。こちらは一連の流れを追って説明することを想定した機能で、上のように入力すると、外国人がスマートフォン上でスワイプしながら順番に案内を閲覧することができます。実際にスマホ上で動かした動画をご用意しましたので、ご覧くださ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7</a:t>
            </a:fld>
            <a:endParaRPr kumimoji="1" lang="ja-JP" altLang="en-US"/>
          </a:p>
        </p:txBody>
      </p:sp>
    </p:spTree>
    <p:extLst>
      <p:ext uri="{BB962C8B-B14F-4D97-AF65-F5344CB8AC3E}">
        <p14:creationId xmlns:p14="http://schemas.microsoft.com/office/powerpoint/2010/main" val="171005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このようにフリックして分かりやすく説明を見ることができます。</a:t>
            </a:r>
            <a:endParaRPr kumimoji="1" lang="en-US" altLang="ja-JP" dirty="0"/>
          </a:p>
          <a:p>
            <a:endParaRPr kumimoji="1" lang="en-US" altLang="ja-JP" dirty="0"/>
          </a:p>
          <a:p>
            <a:r>
              <a:rPr kumimoji="1" lang="ja-JP" altLang="en-US"/>
              <a:t>では、次の例に進みます。</a:t>
            </a:r>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8</a:t>
            </a:fld>
            <a:endParaRPr kumimoji="1" lang="ja-JP" altLang="en-US"/>
          </a:p>
        </p:txBody>
      </p:sp>
    </p:spTree>
    <p:extLst>
      <p:ext uri="{BB962C8B-B14F-4D97-AF65-F5344CB8AC3E}">
        <p14:creationId xmlns:p14="http://schemas.microsoft.com/office/powerpoint/2010/main" val="78008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階層構造には</a:t>
            </a:r>
            <a:r>
              <a:rPr kumimoji="1" lang="en-US" altLang="ja-JP" dirty="0"/>
              <a:t>QR</a:t>
            </a:r>
          </a:p>
          <a:p>
            <a:r>
              <a:rPr kumimoji="1" lang="ja-JP" altLang="en-US"/>
              <a:t>次に、</a:t>
            </a:r>
            <a:r>
              <a:rPr kumimoji="1" lang="ja-JP" altLang="en-US" sz="1200" kern="1200">
                <a:solidFill>
                  <a:schemeClr val="tx1"/>
                </a:solidFill>
                <a:effectLst/>
                <a:latin typeface="+mn-lt"/>
                <a:ea typeface="+mn-ea"/>
                <a:cs typeface="+mn-cs"/>
              </a:rPr>
              <a:t>画像上の一部から別の案内に遷移する機能です。こちらは館内図などの画像内のどこにどんな場所があるのかを示すことを想定した機能です。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館内図をなどの画像ファイルを選択し、案内したい場所の範囲をドラックすることによって指定します。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そして、その場所の説明に当たるリンク先をドロップダウンメニューより選択します。</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9</a:t>
            </a:fld>
            <a:endParaRPr kumimoji="1" lang="ja-JP" altLang="en-US"/>
          </a:p>
        </p:txBody>
      </p:sp>
    </p:spTree>
    <p:extLst>
      <p:ext uri="{BB962C8B-B14F-4D97-AF65-F5344CB8AC3E}">
        <p14:creationId xmlns:p14="http://schemas.microsoft.com/office/powerpoint/2010/main" val="127456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階層構造には</a:t>
            </a:r>
            <a:r>
              <a:rPr kumimoji="1" lang="en-US" altLang="ja-JP" dirty="0"/>
              <a:t>QR</a:t>
            </a:r>
          </a:p>
          <a:p>
            <a:r>
              <a:rPr kumimoji="1" lang="ja-JP" altLang="en-US"/>
              <a:t>次に、</a:t>
            </a:r>
            <a:r>
              <a:rPr kumimoji="1" lang="ja-JP" altLang="en-US" sz="1200" kern="1200">
                <a:solidFill>
                  <a:schemeClr val="tx1"/>
                </a:solidFill>
                <a:effectLst/>
                <a:latin typeface="+mn-lt"/>
                <a:ea typeface="+mn-ea"/>
                <a:cs typeface="+mn-cs"/>
              </a:rPr>
              <a:t>画像上の一部から別の案内に遷移する機能です。こちらは館内図などの画像内のどこにどんな場所があるのかを示すことを想定した機能です。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a:t>
            </a:r>
            <a:r>
              <a:rPr kumimoji="1" lang="ja-JP" altLang="en-US" sz="1200" kern="1200">
                <a:solidFill>
                  <a:schemeClr val="tx1"/>
                </a:solidFill>
                <a:effectLst/>
                <a:latin typeface="+mn-lt"/>
                <a:ea typeface="+mn-ea"/>
                <a:cs typeface="+mn-cs"/>
              </a:rPr>
              <a:t>館内図をなどの画像ファイルを選択し、案内したい場所の範囲をドラックすることによって指定します。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そして、その場所の説明に当たるリンク先をドロップダウンメニューより選択します。</a:t>
            </a:r>
            <a:r>
              <a:rPr kumimoji="1" lang="en-US" altLang="ja-JP" sz="1200" kern="1200" dirty="0">
                <a:solidFill>
                  <a:schemeClr val="tx1"/>
                </a:solidFill>
                <a:effectLst/>
                <a:latin typeface="+mn-lt"/>
                <a:ea typeface="+mn-ea"/>
                <a:cs typeface="+mn-cs"/>
              </a:rPr>
              <a:t>*/</a:t>
            </a:r>
            <a:endParaRPr kumimoji="1" lang="ja-JP" altLang="en-US" sz="1200" kern="1200">
              <a:solidFill>
                <a:schemeClr val="tx1"/>
              </a:solidFill>
              <a:effectLst/>
              <a:latin typeface="+mn-lt"/>
              <a:ea typeface="+mn-ea"/>
              <a:cs typeface="+mn-cs"/>
            </a:endParaRPr>
          </a:p>
          <a:p>
            <a:endParaRPr kumimoji="1" lang="en-US" altLang="ja-JP" dirty="0"/>
          </a:p>
          <a:p>
            <a:r>
              <a:rPr kumimoji="1" lang="ja-JP" altLang="en-US"/>
              <a:t>外国人が見るページでは表示された画像の中の一つのエリアをタップするとその場所の案内が表示されます。</a:t>
            </a:r>
            <a:endParaRPr kumimoji="1" lang="en-US" altLang="ja-JP" dirty="0"/>
          </a:p>
        </p:txBody>
      </p:sp>
      <p:sp>
        <p:nvSpPr>
          <p:cNvPr id="4" name="スライド番号プレースホルダー 3"/>
          <p:cNvSpPr>
            <a:spLocks noGrp="1"/>
          </p:cNvSpPr>
          <p:nvPr>
            <p:ph type="sldNum" sz="quarter" idx="5"/>
          </p:nvPr>
        </p:nvSpPr>
        <p:spPr/>
        <p:txBody>
          <a:bodyPr/>
          <a:lstStyle/>
          <a:p>
            <a:fld id="{2DDD9B66-57BC-9E47-91A7-BA90F49F6AC0}" type="slidenum">
              <a:rPr kumimoji="1" lang="ja-JP" altLang="en-US" smtClean="0"/>
              <a:t>10</a:t>
            </a:fld>
            <a:endParaRPr kumimoji="1" lang="ja-JP" altLang="en-US"/>
          </a:p>
        </p:txBody>
      </p:sp>
    </p:spTree>
    <p:extLst>
      <p:ext uri="{BB962C8B-B14F-4D97-AF65-F5344CB8AC3E}">
        <p14:creationId xmlns:p14="http://schemas.microsoft.com/office/powerpoint/2010/main" val="210760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10402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410743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1947120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193273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3925350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125438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2396314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925202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267448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247249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A1256-61D0-EF43-ABA6-C90BFFD8C51C}" type="datetimeFigureOut">
              <a:rPr kumimoji="1" lang="ja-JP" altLang="en-US" smtClean="0"/>
              <a:t>2019/11/27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179316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A1256-61D0-EF43-ABA6-C90BFFD8C51C}" type="datetimeFigureOut">
              <a:rPr kumimoji="1" lang="ja-JP" altLang="en-US" smtClean="0"/>
              <a:t>2019/11/27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0FB81-37B5-6D47-BEC3-65CB50D8F4DD}" type="slidenum">
              <a:rPr kumimoji="1" lang="ja-JP" altLang="en-US" smtClean="0"/>
              <a:t>‹#›</a:t>
            </a:fld>
            <a:endParaRPr kumimoji="1" lang="ja-JP" altLang="en-US"/>
          </a:p>
        </p:txBody>
      </p:sp>
    </p:spTree>
    <p:extLst>
      <p:ext uri="{BB962C8B-B14F-4D97-AF65-F5344CB8AC3E}">
        <p14:creationId xmlns:p14="http://schemas.microsoft.com/office/powerpoint/2010/main" val="4203926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7FB7901-6BE1-954D-9B43-046E76A1D220}"/>
              </a:ext>
            </a:extLst>
          </p:cNvPr>
          <p:cNvPicPr>
            <a:picLocks noChangeAspect="1"/>
          </p:cNvPicPr>
          <p:nvPr/>
        </p:nvPicPr>
        <p:blipFill>
          <a:blip r:embed="rId2">
            <a:alphaModFix amt="15000"/>
          </a:blip>
          <a:stretch>
            <a:fillRect/>
          </a:stretch>
        </p:blipFill>
        <p:spPr>
          <a:xfrm>
            <a:off x="1964665" y="653459"/>
            <a:ext cx="5638651" cy="5003836"/>
          </a:xfrm>
          <a:prstGeom prst="rect">
            <a:avLst/>
          </a:prstGeom>
          <a:effectLst>
            <a:glow>
              <a:schemeClr val="accent1"/>
            </a:glow>
            <a:outerShdw sx="1000" sy="1000" algn="ctr" rotWithShape="0">
              <a:srgbClr val="000000"/>
            </a:outerShdw>
          </a:effectLst>
        </p:spPr>
      </p:pic>
      <p:sp>
        <p:nvSpPr>
          <p:cNvPr id="6" name="テキスト ボックス 5">
            <a:extLst>
              <a:ext uri="{FF2B5EF4-FFF2-40B4-BE49-F238E27FC236}">
                <a16:creationId xmlns:a16="http://schemas.microsoft.com/office/drawing/2014/main" id="{76F011CD-06D8-9746-9468-1CE2A3C0A6D4}"/>
              </a:ext>
            </a:extLst>
          </p:cNvPr>
          <p:cNvSpPr txBox="1"/>
          <p:nvPr/>
        </p:nvSpPr>
        <p:spPr>
          <a:xfrm>
            <a:off x="1843505" y="1904877"/>
            <a:ext cx="5593556" cy="1107996"/>
          </a:xfrm>
          <a:prstGeom prst="rect">
            <a:avLst/>
          </a:prstGeom>
          <a:noFill/>
        </p:spPr>
        <p:txBody>
          <a:bodyPr wrap="square" rtlCol="0">
            <a:spAutoFit/>
          </a:bodyPr>
          <a:lstStyle/>
          <a:p>
            <a:r>
              <a:rPr lang="en-US" altLang="ja-JP" sz="6600" b="1" dirty="0" err="1">
                <a:latin typeface="Lucida Bright" panose="02040602050505020304" pitchFamily="18" charset="0"/>
                <a:ea typeface="Apple Symbols" panose="02000000000000000000" pitchFamily="2" charset="-79"/>
                <a:cs typeface="Apple Symbols" panose="02000000000000000000" pitchFamily="2" charset="-79"/>
              </a:rPr>
              <a:t>Transmation</a:t>
            </a:r>
            <a:endParaRPr lang="ja-JP" altLang="en-US" sz="6600" b="1">
              <a:latin typeface="Lucida Bright" panose="02040602050505020304" pitchFamily="18" charset="0"/>
              <a:ea typeface="+mj-ea"/>
              <a:cs typeface="Apple Symbols" panose="02000000000000000000" pitchFamily="2" charset="-79"/>
            </a:endParaRPr>
          </a:p>
        </p:txBody>
      </p:sp>
      <p:sp>
        <p:nvSpPr>
          <p:cNvPr id="2" name="テキスト ボックス 1">
            <a:extLst>
              <a:ext uri="{FF2B5EF4-FFF2-40B4-BE49-F238E27FC236}">
                <a16:creationId xmlns:a16="http://schemas.microsoft.com/office/drawing/2014/main" id="{D90CB5C1-28A9-2C48-B1AE-8FDC083A99F4}"/>
              </a:ext>
            </a:extLst>
          </p:cNvPr>
          <p:cNvSpPr txBox="1"/>
          <p:nvPr/>
        </p:nvSpPr>
        <p:spPr>
          <a:xfrm>
            <a:off x="2279904" y="3938018"/>
            <a:ext cx="5705856" cy="461665"/>
          </a:xfrm>
          <a:prstGeom prst="rect">
            <a:avLst/>
          </a:prstGeom>
          <a:noFill/>
        </p:spPr>
        <p:txBody>
          <a:bodyPr wrap="square" rtlCol="0">
            <a:spAutoFit/>
          </a:bodyPr>
          <a:lstStyle/>
          <a:p>
            <a:r>
              <a:rPr kumimoji="1" lang="ja-JP" altLang="en-US" sz="2400" b="1"/>
              <a:t>大原テクノデザインアート専門学校</a:t>
            </a:r>
            <a:endParaRPr kumimoji="1" lang="en-US" altLang="ja-JP" sz="2400" b="1" dirty="0"/>
          </a:p>
        </p:txBody>
      </p:sp>
    </p:spTree>
    <p:extLst>
      <p:ext uri="{BB962C8B-B14F-4D97-AF65-F5344CB8AC3E}">
        <p14:creationId xmlns:p14="http://schemas.microsoft.com/office/powerpoint/2010/main" val="1161341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E1CAD89D-FE4C-D945-A42B-887DC86023C2}"/>
              </a:ext>
            </a:extLst>
          </p:cNvPr>
          <p:cNvPicPr>
            <a:picLocks noChangeAspect="1"/>
          </p:cNvPicPr>
          <p:nvPr/>
        </p:nvPicPr>
        <p:blipFill>
          <a:blip r:embed="rId3"/>
          <a:stretch>
            <a:fillRect/>
          </a:stretch>
        </p:blipFill>
        <p:spPr>
          <a:xfrm>
            <a:off x="-320034" y="1635593"/>
            <a:ext cx="4599632" cy="4064000"/>
          </a:xfrm>
          <a:prstGeom prst="rect">
            <a:avLst/>
          </a:prstGeom>
        </p:spPr>
      </p:pic>
      <p:grpSp>
        <p:nvGrpSpPr>
          <p:cNvPr id="6" name="グループ化 5">
            <a:extLst>
              <a:ext uri="{FF2B5EF4-FFF2-40B4-BE49-F238E27FC236}">
                <a16:creationId xmlns:a16="http://schemas.microsoft.com/office/drawing/2014/main" id="{13F9346A-19B0-8844-A101-9133E32159CA}"/>
              </a:ext>
            </a:extLst>
          </p:cNvPr>
          <p:cNvGrpSpPr/>
          <p:nvPr/>
        </p:nvGrpSpPr>
        <p:grpSpPr>
          <a:xfrm>
            <a:off x="2539842" y="3112996"/>
            <a:ext cx="3163570" cy="1392921"/>
            <a:chOff x="1193170" y="3564042"/>
            <a:chExt cx="3163570" cy="1392921"/>
          </a:xfrm>
        </p:grpSpPr>
        <p:pic>
          <p:nvPicPr>
            <p:cNvPr id="9" name="図 8">
              <a:extLst>
                <a:ext uri="{FF2B5EF4-FFF2-40B4-BE49-F238E27FC236}">
                  <a16:creationId xmlns:a16="http://schemas.microsoft.com/office/drawing/2014/main" id="{311EA181-D71A-B141-865A-1C5626A020D8}"/>
                </a:ext>
              </a:extLst>
            </p:cNvPr>
            <p:cNvPicPr>
              <a:picLocks noChangeAspect="1"/>
            </p:cNvPicPr>
            <p:nvPr/>
          </p:nvPicPr>
          <p:blipFill>
            <a:blip r:embed="rId4"/>
            <a:stretch>
              <a:fillRect/>
            </a:stretch>
          </p:blipFill>
          <p:spPr>
            <a:xfrm>
              <a:off x="1393815" y="3564042"/>
              <a:ext cx="781478" cy="941540"/>
            </a:xfrm>
            <a:prstGeom prst="rect">
              <a:avLst/>
            </a:prstGeom>
          </p:spPr>
        </p:pic>
        <p:sp>
          <p:nvSpPr>
            <p:cNvPr id="11" name="テキスト ボックス 10">
              <a:extLst>
                <a:ext uri="{FF2B5EF4-FFF2-40B4-BE49-F238E27FC236}">
                  <a16:creationId xmlns:a16="http://schemas.microsoft.com/office/drawing/2014/main" id="{2AF6D1E6-8674-844F-8EDD-4D457B4E3B27}"/>
                </a:ext>
              </a:extLst>
            </p:cNvPr>
            <p:cNvSpPr txBox="1"/>
            <p:nvPr/>
          </p:nvSpPr>
          <p:spPr>
            <a:xfrm>
              <a:off x="1193170" y="4372188"/>
              <a:ext cx="3163570" cy="584775"/>
            </a:xfrm>
            <a:prstGeom prst="rect">
              <a:avLst/>
            </a:prstGeom>
            <a:noFill/>
          </p:spPr>
          <p:txBody>
            <a:bodyPr wrap="square" rtlCol="0">
              <a:spAutoFit/>
            </a:bodyPr>
            <a:lstStyle/>
            <a:p>
              <a:r>
                <a:rPr kumimoji="1" lang="ja-JP" altLang="en-US" sz="3200"/>
                <a:t>タップ</a:t>
              </a:r>
            </a:p>
          </p:txBody>
        </p:sp>
      </p:grpSp>
      <p:sp>
        <p:nvSpPr>
          <p:cNvPr id="12" name="下矢印 11">
            <a:extLst>
              <a:ext uri="{FF2B5EF4-FFF2-40B4-BE49-F238E27FC236}">
                <a16:creationId xmlns:a16="http://schemas.microsoft.com/office/drawing/2014/main" id="{FEE0DAE5-D1BD-5943-BD34-B0CF8630353D}"/>
              </a:ext>
            </a:extLst>
          </p:cNvPr>
          <p:cNvSpPr/>
          <p:nvPr/>
        </p:nvSpPr>
        <p:spPr>
          <a:xfrm rot="16200000">
            <a:off x="3942625" y="3062334"/>
            <a:ext cx="1183958" cy="1166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1913649-8D25-0744-B84E-363EFD6AF2A8}"/>
              </a:ext>
            </a:extLst>
          </p:cNvPr>
          <p:cNvSpPr txBox="1"/>
          <p:nvPr/>
        </p:nvSpPr>
        <p:spPr>
          <a:xfrm>
            <a:off x="1784554" y="6167872"/>
            <a:ext cx="7173089" cy="584775"/>
          </a:xfrm>
          <a:prstGeom prst="rect">
            <a:avLst/>
          </a:prstGeom>
          <a:noFill/>
        </p:spPr>
        <p:txBody>
          <a:bodyPr wrap="square" rtlCol="0">
            <a:spAutoFit/>
          </a:bodyPr>
          <a:lstStyle/>
          <a:p>
            <a:r>
              <a:rPr kumimoji="1" lang="ja-JP" altLang="en-US" sz="3200" b="1"/>
              <a:t>指定されたガイドページに遷移します。</a:t>
            </a:r>
          </a:p>
        </p:txBody>
      </p:sp>
      <p:pic>
        <p:nvPicPr>
          <p:cNvPr id="21" name="図 20">
            <a:extLst>
              <a:ext uri="{FF2B5EF4-FFF2-40B4-BE49-F238E27FC236}">
                <a16:creationId xmlns:a16="http://schemas.microsoft.com/office/drawing/2014/main" id="{76563BEC-2249-4F4D-83EB-595E32CD6FC4}"/>
              </a:ext>
            </a:extLst>
          </p:cNvPr>
          <p:cNvPicPr>
            <a:picLocks noChangeAspect="1"/>
          </p:cNvPicPr>
          <p:nvPr/>
        </p:nvPicPr>
        <p:blipFill rotWithShape="1">
          <a:blip r:embed="rId5"/>
          <a:srcRect l="539" r="2013" b="8834"/>
          <a:stretch/>
        </p:blipFill>
        <p:spPr>
          <a:xfrm>
            <a:off x="5179561" y="1435832"/>
            <a:ext cx="3778082" cy="4463523"/>
          </a:xfrm>
          <a:prstGeom prst="rect">
            <a:avLst/>
          </a:prstGeom>
        </p:spPr>
      </p:pic>
      <p:sp>
        <p:nvSpPr>
          <p:cNvPr id="24" name="テキスト ボックス 23">
            <a:extLst>
              <a:ext uri="{FF2B5EF4-FFF2-40B4-BE49-F238E27FC236}">
                <a16:creationId xmlns:a16="http://schemas.microsoft.com/office/drawing/2014/main" id="{7403514F-4FF8-2842-8897-1A3707F7869C}"/>
              </a:ext>
            </a:extLst>
          </p:cNvPr>
          <p:cNvSpPr txBox="1"/>
          <p:nvPr/>
        </p:nvSpPr>
        <p:spPr>
          <a:xfrm>
            <a:off x="1" y="453025"/>
            <a:ext cx="9757756" cy="523220"/>
          </a:xfrm>
          <a:prstGeom prst="rect">
            <a:avLst/>
          </a:prstGeom>
          <a:noFill/>
        </p:spPr>
        <p:txBody>
          <a:bodyPr wrap="square" rtlCol="0">
            <a:spAutoFit/>
          </a:bodyPr>
          <a:lstStyle/>
          <a:p>
            <a:r>
              <a:rPr kumimoji="1" lang="ja-JP" altLang="en-US" sz="2800" b="1"/>
              <a:t>画像をタップすると別のガイドページへリンクする機能</a:t>
            </a:r>
          </a:p>
        </p:txBody>
      </p:sp>
    </p:spTree>
    <p:extLst>
      <p:ext uri="{BB962C8B-B14F-4D97-AF65-F5344CB8AC3E}">
        <p14:creationId xmlns:p14="http://schemas.microsoft.com/office/powerpoint/2010/main" val="211035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EE23142-7080-CC42-8932-5617EC76CBF9}"/>
              </a:ext>
            </a:extLst>
          </p:cNvPr>
          <p:cNvPicPr>
            <a:picLocks noChangeAspect="1"/>
          </p:cNvPicPr>
          <p:nvPr/>
        </p:nvPicPr>
        <p:blipFill>
          <a:blip r:embed="rId3"/>
          <a:stretch>
            <a:fillRect/>
          </a:stretch>
        </p:blipFill>
        <p:spPr>
          <a:xfrm>
            <a:off x="-30751" y="0"/>
            <a:ext cx="4821382" cy="6858000"/>
          </a:xfrm>
          <a:prstGeom prst="rect">
            <a:avLst/>
          </a:prstGeom>
        </p:spPr>
      </p:pic>
      <p:grpSp>
        <p:nvGrpSpPr>
          <p:cNvPr id="5" name="グループ化 4">
            <a:extLst>
              <a:ext uri="{FF2B5EF4-FFF2-40B4-BE49-F238E27FC236}">
                <a16:creationId xmlns:a16="http://schemas.microsoft.com/office/drawing/2014/main" id="{FB9E62EA-50BE-BA4F-841C-1FB1AF9AE8BF}"/>
              </a:ext>
            </a:extLst>
          </p:cNvPr>
          <p:cNvGrpSpPr/>
          <p:nvPr/>
        </p:nvGrpSpPr>
        <p:grpSpPr>
          <a:xfrm>
            <a:off x="4467225" y="334774"/>
            <a:ext cx="2819400" cy="523220"/>
            <a:chOff x="3691890" y="1483369"/>
            <a:chExt cx="2819400" cy="523220"/>
          </a:xfrm>
        </p:grpSpPr>
        <p:cxnSp>
          <p:nvCxnSpPr>
            <p:cNvPr id="9" name="直線矢印コネクタ 8">
              <a:extLst>
                <a:ext uri="{FF2B5EF4-FFF2-40B4-BE49-F238E27FC236}">
                  <a16:creationId xmlns:a16="http://schemas.microsoft.com/office/drawing/2014/main" id="{160427B7-7D20-4C4C-94E9-86B691F9BB32}"/>
                </a:ext>
              </a:extLst>
            </p:cNvPr>
            <p:cNvCxnSpPr/>
            <p:nvPr/>
          </p:nvCxnSpPr>
          <p:spPr>
            <a:xfrm flipH="1">
              <a:off x="3691890" y="1737360"/>
              <a:ext cx="1200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6632FB0-E78D-D549-8221-823B218DD2F7}"/>
                </a:ext>
              </a:extLst>
            </p:cNvPr>
            <p:cNvSpPr txBox="1"/>
            <p:nvPr/>
          </p:nvSpPr>
          <p:spPr>
            <a:xfrm>
              <a:off x="4892040" y="1483369"/>
              <a:ext cx="1619250" cy="523220"/>
            </a:xfrm>
            <a:prstGeom prst="rect">
              <a:avLst/>
            </a:prstGeom>
            <a:noFill/>
          </p:spPr>
          <p:txBody>
            <a:bodyPr wrap="square" rtlCol="0">
              <a:spAutoFit/>
            </a:bodyPr>
            <a:lstStyle/>
            <a:p>
              <a:r>
                <a:rPr kumimoji="1" lang="ja-JP" altLang="en-US" sz="2800" b="1"/>
                <a:t>商品名</a:t>
              </a:r>
            </a:p>
          </p:txBody>
        </p:sp>
      </p:grpSp>
      <p:grpSp>
        <p:nvGrpSpPr>
          <p:cNvPr id="6" name="グループ化 5">
            <a:extLst>
              <a:ext uri="{FF2B5EF4-FFF2-40B4-BE49-F238E27FC236}">
                <a16:creationId xmlns:a16="http://schemas.microsoft.com/office/drawing/2014/main" id="{617FFB8D-FE80-D14E-9F2A-5610CDAE14F8}"/>
              </a:ext>
            </a:extLst>
          </p:cNvPr>
          <p:cNvGrpSpPr/>
          <p:nvPr/>
        </p:nvGrpSpPr>
        <p:grpSpPr>
          <a:xfrm>
            <a:off x="4482502" y="2599108"/>
            <a:ext cx="3707055" cy="461665"/>
            <a:chOff x="3867150" y="3385304"/>
            <a:chExt cx="3707055" cy="461665"/>
          </a:xfrm>
        </p:grpSpPr>
        <p:cxnSp>
          <p:nvCxnSpPr>
            <p:cNvPr id="15" name="直線矢印コネクタ 14">
              <a:extLst>
                <a:ext uri="{FF2B5EF4-FFF2-40B4-BE49-F238E27FC236}">
                  <a16:creationId xmlns:a16="http://schemas.microsoft.com/office/drawing/2014/main" id="{F7B4F445-7B04-FF40-8DAB-D83FFADCBB3A}"/>
                </a:ext>
              </a:extLst>
            </p:cNvPr>
            <p:cNvCxnSpPr/>
            <p:nvPr/>
          </p:nvCxnSpPr>
          <p:spPr>
            <a:xfrm flipH="1">
              <a:off x="3867150" y="3569970"/>
              <a:ext cx="1200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8E100C2-A341-E34F-94A7-5556CF3A6E82}"/>
                </a:ext>
              </a:extLst>
            </p:cNvPr>
            <p:cNvSpPr txBox="1"/>
            <p:nvPr/>
          </p:nvSpPr>
          <p:spPr>
            <a:xfrm>
              <a:off x="4949190" y="3385304"/>
              <a:ext cx="2625015" cy="461665"/>
            </a:xfrm>
            <a:prstGeom prst="rect">
              <a:avLst/>
            </a:prstGeom>
            <a:noFill/>
          </p:spPr>
          <p:txBody>
            <a:bodyPr wrap="square" rtlCol="0">
              <a:spAutoFit/>
            </a:bodyPr>
            <a:lstStyle/>
            <a:p>
              <a:r>
                <a:rPr kumimoji="1" lang="ja-JP" altLang="en-US" sz="2400" b="1"/>
                <a:t>アレルギー情報</a:t>
              </a:r>
            </a:p>
          </p:txBody>
        </p:sp>
      </p:grpSp>
      <p:grpSp>
        <p:nvGrpSpPr>
          <p:cNvPr id="7" name="グループ化 6">
            <a:extLst>
              <a:ext uri="{FF2B5EF4-FFF2-40B4-BE49-F238E27FC236}">
                <a16:creationId xmlns:a16="http://schemas.microsoft.com/office/drawing/2014/main" id="{6B826DA5-E04A-4E41-BAA4-C401E8790491}"/>
              </a:ext>
            </a:extLst>
          </p:cNvPr>
          <p:cNvGrpSpPr/>
          <p:nvPr/>
        </p:nvGrpSpPr>
        <p:grpSpPr>
          <a:xfrm>
            <a:off x="4482502" y="5071115"/>
            <a:ext cx="3343795" cy="523220"/>
            <a:chOff x="3783330" y="5324477"/>
            <a:chExt cx="3343795" cy="523220"/>
          </a:xfrm>
        </p:grpSpPr>
        <p:cxnSp>
          <p:nvCxnSpPr>
            <p:cNvPr id="11" name="直線矢印コネクタ 10">
              <a:extLst>
                <a:ext uri="{FF2B5EF4-FFF2-40B4-BE49-F238E27FC236}">
                  <a16:creationId xmlns:a16="http://schemas.microsoft.com/office/drawing/2014/main" id="{C1FE6500-2A83-EF44-BDFA-74A6B97552E8}"/>
                </a:ext>
              </a:extLst>
            </p:cNvPr>
            <p:cNvCxnSpPr>
              <a:cxnSpLocks/>
            </p:cNvCxnSpPr>
            <p:nvPr/>
          </p:nvCxnSpPr>
          <p:spPr>
            <a:xfrm flipH="1">
              <a:off x="3783330" y="5577840"/>
              <a:ext cx="110871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2CE6411-C5C8-3348-B828-12AC1D042CC4}"/>
                </a:ext>
              </a:extLst>
            </p:cNvPr>
            <p:cNvSpPr txBox="1"/>
            <p:nvPr/>
          </p:nvSpPr>
          <p:spPr>
            <a:xfrm>
              <a:off x="4886845" y="5324477"/>
              <a:ext cx="2240280" cy="523220"/>
            </a:xfrm>
            <a:prstGeom prst="rect">
              <a:avLst/>
            </a:prstGeom>
            <a:noFill/>
          </p:spPr>
          <p:txBody>
            <a:bodyPr wrap="square" rtlCol="0">
              <a:spAutoFit/>
            </a:bodyPr>
            <a:lstStyle/>
            <a:p>
              <a:r>
                <a:rPr kumimoji="1" lang="ja-JP" altLang="en-US" sz="2800" b="1"/>
                <a:t>商品の説明</a:t>
              </a:r>
            </a:p>
          </p:txBody>
        </p:sp>
      </p:grpSp>
      <p:grpSp>
        <p:nvGrpSpPr>
          <p:cNvPr id="8" name="グループ化 7">
            <a:extLst>
              <a:ext uri="{FF2B5EF4-FFF2-40B4-BE49-F238E27FC236}">
                <a16:creationId xmlns:a16="http://schemas.microsoft.com/office/drawing/2014/main" id="{87724201-81C5-3847-A634-DDA1060751DF}"/>
              </a:ext>
            </a:extLst>
          </p:cNvPr>
          <p:cNvGrpSpPr/>
          <p:nvPr/>
        </p:nvGrpSpPr>
        <p:grpSpPr>
          <a:xfrm>
            <a:off x="3783330" y="6124695"/>
            <a:ext cx="2552700" cy="523220"/>
            <a:chOff x="3783330" y="6124695"/>
            <a:chExt cx="2552700" cy="523220"/>
          </a:xfrm>
        </p:grpSpPr>
        <p:cxnSp>
          <p:nvCxnSpPr>
            <p:cNvPr id="13" name="直線矢印コネクタ 12">
              <a:extLst>
                <a:ext uri="{FF2B5EF4-FFF2-40B4-BE49-F238E27FC236}">
                  <a16:creationId xmlns:a16="http://schemas.microsoft.com/office/drawing/2014/main" id="{61ACA2F0-9FB2-B843-AB2D-58C7D211C533}"/>
                </a:ext>
              </a:extLst>
            </p:cNvPr>
            <p:cNvCxnSpPr/>
            <p:nvPr/>
          </p:nvCxnSpPr>
          <p:spPr>
            <a:xfrm flipH="1">
              <a:off x="3783330" y="6309360"/>
              <a:ext cx="11658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1615DBC-137B-0942-838C-5FFD981A5C3D}"/>
                </a:ext>
              </a:extLst>
            </p:cNvPr>
            <p:cNvSpPr txBox="1"/>
            <p:nvPr/>
          </p:nvSpPr>
          <p:spPr>
            <a:xfrm>
              <a:off x="4892040" y="6124695"/>
              <a:ext cx="1443990" cy="523220"/>
            </a:xfrm>
            <a:prstGeom prst="rect">
              <a:avLst/>
            </a:prstGeom>
            <a:noFill/>
          </p:spPr>
          <p:txBody>
            <a:bodyPr wrap="square" rtlCol="0">
              <a:spAutoFit/>
            </a:bodyPr>
            <a:lstStyle/>
            <a:p>
              <a:r>
                <a:rPr kumimoji="1" lang="ja-JP" altLang="en-US" sz="2800" b="1"/>
                <a:t>価格</a:t>
              </a:r>
            </a:p>
          </p:txBody>
        </p:sp>
      </p:grpSp>
      <p:grpSp>
        <p:nvGrpSpPr>
          <p:cNvPr id="21" name="グループ化 20">
            <a:extLst>
              <a:ext uri="{FF2B5EF4-FFF2-40B4-BE49-F238E27FC236}">
                <a16:creationId xmlns:a16="http://schemas.microsoft.com/office/drawing/2014/main" id="{13E6EE67-7625-6343-88FA-C5FC6E061BB1}"/>
              </a:ext>
            </a:extLst>
          </p:cNvPr>
          <p:cNvGrpSpPr/>
          <p:nvPr/>
        </p:nvGrpSpPr>
        <p:grpSpPr>
          <a:xfrm>
            <a:off x="4467225" y="944036"/>
            <a:ext cx="2819400" cy="523220"/>
            <a:chOff x="3691890" y="1483369"/>
            <a:chExt cx="2819400" cy="523220"/>
          </a:xfrm>
        </p:grpSpPr>
        <p:cxnSp>
          <p:nvCxnSpPr>
            <p:cNvPr id="22" name="直線矢印コネクタ 21">
              <a:extLst>
                <a:ext uri="{FF2B5EF4-FFF2-40B4-BE49-F238E27FC236}">
                  <a16:creationId xmlns:a16="http://schemas.microsoft.com/office/drawing/2014/main" id="{A6C277EA-3694-4E4D-B9F3-A304B09223A8}"/>
                </a:ext>
              </a:extLst>
            </p:cNvPr>
            <p:cNvCxnSpPr/>
            <p:nvPr/>
          </p:nvCxnSpPr>
          <p:spPr>
            <a:xfrm flipH="1">
              <a:off x="3691890" y="1737360"/>
              <a:ext cx="12001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CC87EB0-74DD-534D-AA3F-A753A02ADAB8}"/>
                </a:ext>
              </a:extLst>
            </p:cNvPr>
            <p:cNvSpPr txBox="1"/>
            <p:nvPr/>
          </p:nvSpPr>
          <p:spPr>
            <a:xfrm>
              <a:off x="4892040" y="1483369"/>
              <a:ext cx="1619250" cy="523220"/>
            </a:xfrm>
            <a:prstGeom prst="rect">
              <a:avLst/>
            </a:prstGeom>
            <a:noFill/>
          </p:spPr>
          <p:txBody>
            <a:bodyPr wrap="square" rtlCol="0">
              <a:spAutoFit/>
            </a:bodyPr>
            <a:lstStyle/>
            <a:p>
              <a:r>
                <a:rPr kumimoji="1" lang="ja-JP" altLang="en-US" sz="2800" b="1"/>
                <a:t>画像</a:t>
              </a:r>
            </a:p>
          </p:txBody>
        </p:sp>
      </p:grpSp>
    </p:spTree>
    <p:extLst>
      <p:ext uri="{BB962C8B-B14F-4D97-AF65-F5344CB8AC3E}">
        <p14:creationId xmlns:p14="http://schemas.microsoft.com/office/powerpoint/2010/main" val="1242691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5527272-7317-714F-A54A-8C1C9F30743F}"/>
              </a:ext>
            </a:extLst>
          </p:cNvPr>
          <p:cNvPicPr>
            <a:picLocks noChangeAspect="1"/>
          </p:cNvPicPr>
          <p:nvPr/>
        </p:nvPicPr>
        <p:blipFill>
          <a:blip r:embed="rId2"/>
          <a:stretch>
            <a:fillRect/>
          </a:stretch>
        </p:blipFill>
        <p:spPr>
          <a:xfrm>
            <a:off x="4909312" y="816429"/>
            <a:ext cx="4419567" cy="5372100"/>
          </a:xfrm>
          <a:prstGeom prst="rect">
            <a:avLst/>
          </a:prstGeom>
        </p:spPr>
      </p:pic>
      <p:pic>
        <p:nvPicPr>
          <p:cNvPr id="5" name="図 4">
            <a:extLst>
              <a:ext uri="{FF2B5EF4-FFF2-40B4-BE49-F238E27FC236}">
                <a16:creationId xmlns:a16="http://schemas.microsoft.com/office/drawing/2014/main" id="{EE8503AE-6CDB-D448-96D6-CB7C6359926C}"/>
              </a:ext>
            </a:extLst>
          </p:cNvPr>
          <p:cNvPicPr>
            <a:picLocks noChangeAspect="1"/>
          </p:cNvPicPr>
          <p:nvPr/>
        </p:nvPicPr>
        <p:blipFill>
          <a:blip r:embed="rId3"/>
          <a:stretch>
            <a:fillRect/>
          </a:stretch>
        </p:blipFill>
        <p:spPr>
          <a:xfrm>
            <a:off x="0" y="0"/>
            <a:ext cx="4291195" cy="5927271"/>
          </a:xfrm>
          <a:prstGeom prst="rect">
            <a:avLst/>
          </a:prstGeom>
        </p:spPr>
      </p:pic>
      <p:sp>
        <p:nvSpPr>
          <p:cNvPr id="8" name="左矢印 7">
            <a:extLst>
              <a:ext uri="{FF2B5EF4-FFF2-40B4-BE49-F238E27FC236}">
                <a16:creationId xmlns:a16="http://schemas.microsoft.com/office/drawing/2014/main" id="{371B8B6C-6EB4-2E45-B4BE-06E5BF6187B0}"/>
              </a:ext>
            </a:extLst>
          </p:cNvPr>
          <p:cNvSpPr/>
          <p:nvPr/>
        </p:nvSpPr>
        <p:spPr>
          <a:xfrm>
            <a:off x="3862673" y="1191986"/>
            <a:ext cx="1475161" cy="66947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1081052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4FADCE9-290B-0648-9897-5B4CECCA6750}"/>
              </a:ext>
            </a:extLst>
          </p:cNvPr>
          <p:cNvPicPr>
            <a:picLocks noChangeAspect="1"/>
          </p:cNvPicPr>
          <p:nvPr/>
        </p:nvPicPr>
        <p:blipFill>
          <a:blip r:embed="rId3"/>
          <a:stretch>
            <a:fillRect/>
          </a:stretch>
        </p:blipFill>
        <p:spPr>
          <a:xfrm>
            <a:off x="11652" y="276603"/>
            <a:ext cx="5902158" cy="3934772"/>
          </a:xfrm>
          <a:prstGeom prst="rect">
            <a:avLst/>
          </a:prstGeom>
        </p:spPr>
      </p:pic>
      <p:pic>
        <p:nvPicPr>
          <p:cNvPr id="22" name="図 21">
            <a:extLst>
              <a:ext uri="{FF2B5EF4-FFF2-40B4-BE49-F238E27FC236}">
                <a16:creationId xmlns:a16="http://schemas.microsoft.com/office/drawing/2014/main" id="{8D6A33EC-97EA-5F49-87D3-AF61D213006C}"/>
              </a:ext>
            </a:extLst>
          </p:cNvPr>
          <p:cNvPicPr>
            <a:picLocks noChangeAspect="1"/>
          </p:cNvPicPr>
          <p:nvPr/>
        </p:nvPicPr>
        <p:blipFill>
          <a:blip r:embed="rId4"/>
          <a:stretch>
            <a:fillRect/>
          </a:stretch>
        </p:blipFill>
        <p:spPr>
          <a:xfrm>
            <a:off x="2620767" y="932079"/>
            <a:ext cx="1088885" cy="1311910"/>
          </a:xfrm>
          <a:prstGeom prst="rect">
            <a:avLst/>
          </a:prstGeom>
        </p:spPr>
      </p:pic>
      <p:sp>
        <p:nvSpPr>
          <p:cNvPr id="24" name="テキスト ボックス 23">
            <a:extLst>
              <a:ext uri="{FF2B5EF4-FFF2-40B4-BE49-F238E27FC236}">
                <a16:creationId xmlns:a16="http://schemas.microsoft.com/office/drawing/2014/main" id="{EB7354C1-CAB3-6346-926A-90AF8D1BFB63}"/>
              </a:ext>
            </a:extLst>
          </p:cNvPr>
          <p:cNvSpPr txBox="1"/>
          <p:nvPr/>
        </p:nvSpPr>
        <p:spPr>
          <a:xfrm>
            <a:off x="2570698" y="2110955"/>
            <a:ext cx="3163570" cy="584775"/>
          </a:xfrm>
          <a:prstGeom prst="rect">
            <a:avLst/>
          </a:prstGeom>
          <a:noFill/>
        </p:spPr>
        <p:txBody>
          <a:bodyPr wrap="square" rtlCol="0">
            <a:spAutoFit/>
          </a:bodyPr>
          <a:lstStyle/>
          <a:p>
            <a:r>
              <a:rPr kumimoji="1" lang="ja-JP" altLang="en-US" sz="3200" b="1">
                <a:solidFill>
                  <a:srgbClr val="FF0000"/>
                </a:solidFill>
              </a:rPr>
              <a:t>タップ</a:t>
            </a:r>
          </a:p>
        </p:txBody>
      </p:sp>
      <p:sp>
        <p:nvSpPr>
          <p:cNvPr id="4" name="屈折矢印 3">
            <a:extLst>
              <a:ext uri="{FF2B5EF4-FFF2-40B4-BE49-F238E27FC236}">
                <a16:creationId xmlns:a16="http://schemas.microsoft.com/office/drawing/2014/main" id="{BE81FAA8-2C5E-B04B-BF09-A615DC9F4C52}"/>
              </a:ext>
            </a:extLst>
          </p:cNvPr>
          <p:cNvSpPr/>
          <p:nvPr/>
        </p:nvSpPr>
        <p:spPr>
          <a:xfrm rot="5400000">
            <a:off x="2913242" y="4630006"/>
            <a:ext cx="1961535" cy="157807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DF9DE441-D888-054C-B290-A2EBCBD49A78}"/>
              </a:ext>
            </a:extLst>
          </p:cNvPr>
          <p:cNvPicPr>
            <a:picLocks noChangeAspect="1"/>
          </p:cNvPicPr>
          <p:nvPr/>
        </p:nvPicPr>
        <p:blipFill>
          <a:blip r:embed="rId5"/>
          <a:stretch>
            <a:fillRect/>
          </a:stretch>
        </p:blipFill>
        <p:spPr>
          <a:xfrm>
            <a:off x="5010839" y="1430594"/>
            <a:ext cx="3929305" cy="5427406"/>
          </a:xfrm>
          <a:prstGeom prst="rect">
            <a:avLst/>
          </a:prstGeom>
        </p:spPr>
      </p:pic>
    </p:spTree>
    <p:extLst>
      <p:ext uri="{BB962C8B-B14F-4D97-AF65-F5344CB8AC3E}">
        <p14:creationId xmlns:p14="http://schemas.microsoft.com/office/powerpoint/2010/main" val="396236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AAF3382-E3B9-3946-B951-1692FF6C88D8}"/>
              </a:ext>
            </a:extLst>
          </p:cNvPr>
          <p:cNvPicPr>
            <a:picLocks noChangeAspect="1"/>
          </p:cNvPicPr>
          <p:nvPr/>
        </p:nvPicPr>
        <p:blipFill rotWithShape="1">
          <a:blip r:embed="rId3"/>
          <a:srcRect r="22418" b="-503"/>
          <a:stretch/>
        </p:blipFill>
        <p:spPr>
          <a:xfrm>
            <a:off x="121377" y="212271"/>
            <a:ext cx="5163545" cy="6204027"/>
          </a:xfrm>
          <a:prstGeom prst="rect">
            <a:avLst/>
          </a:prstGeom>
        </p:spPr>
      </p:pic>
      <p:pic>
        <p:nvPicPr>
          <p:cNvPr id="7" name="図 6">
            <a:extLst>
              <a:ext uri="{FF2B5EF4-FFF2-40B4-BE49-F238E27FC236}">
                <a16:creationId xmlns:a16="http://schemas.microsoft.com/office/drawing/2014/main" id="{131E2C63-0FE9-D145-AE17-BCA225BCDCDF}"/>
              </a:ext>
            </a:extLst>
          </p:cNvPr>
          <p:cNvPicPr>
            <a:picLocks noChangeAspect="1"/>
          </p:cNvPicPr>
          <p:nvPr/>
        </p:nvPicPr>
        <p:blipFill>
          <a:blip r:embed="rId4"/>
          <a:stretch>
            <a:fillRect/>
          </a:stretch>
        </p:blipFill>
        <p:spPr>
          <a:xfrm>
            <a:off x="5050107" y="212271"/>
            <a:ext cx="4093893" cy="6145078"/>
          </a:xfrm>
          <a:prstGeom prst="rect">
            <a:avLst/>
          </a:prstGeom>
        </p:spPr>
      </p:pic>
      <p:grpSp>
        <p:nvGrpSpPr>
          <p:cNvPr id="10" name="グループ化 9">
            <a:extLst>
              <a:ext uri="{FF2B5EF4-FFF2-40B4-BE49-F238E27FC236}">
                <a16:creationId xmlns:a16="http://schemas.microsoft.com/office/drawing/2014/main" id="{6DC258E2-B395-4D4B-B2CF-F47436E6ED86}"/>
              </a:ext>
            </a:extLst>
          </p:cNvPr>
          <p:cNvGrpSpPr/>
          <p:nvPr/>
        </p:nvGrpSpPr>
        <p:grpSpPr>
          <a:xfrm>
            <a:off x="3766088" y="1446467"/>
            <a:ext cx="1627322" cy="971269"/>
            <a:chOff x="3766088" y="1446467"/>
            <a:chExt cx="1627322" cy="971269"/>
          </a:xfrm>
        </p:grpSpPr>
        <p:sp>
          <p:nvSpPr>
            <p:cNvPr id="8" name="右矢印 7">
              <a:extLst>
                <a:ext uri="{FF2B5EF4-FFF2-40B4-BE49-F238E27FC236}">
                  <a16:creationId xmlns:a16="http://schemas.microsoft.com/office/drawing/2014/main" id="{6EB46634-232B-B447-95F5-3054AAD7A5EA}"/>
                </a:ext>
              </a:extLst>
            </p:cNvPr>
            <p:cNvSpPr/>
            <p:nvPr/>
          </p:nvSpPr>
          <p:spPr>
            <a:xfrm>
              <a:off x="3766088" y="1797804"/>
              <a:ext cx="1627322" cy="61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4E56A1F-5CDA-4B40-A76F-E62EF196E1D6}"/>
                </a:ext>
              </a:extLst>
            </p:cNvPr>
            <p:cNvSpPr txBox="1"/>
            <p:nvPr/>
          </p:nvSpPr>
          <p:spPr>
            <a:xfrm>
              <a:off x="3766088" y="1446467"/>
              <a:ext cx="1441342" cy="584775"/>
            </a:xfrm>
            <a:prstGeom prst="rect">
              <a:avLst/>
            </a:prstGeom>
            <a:noFill/>
          </p:spPr>
          <p:txBody>
            <a:bodyPr wrap="square" rtlCol="0">
              <a:spAutoFit/>
            </a:bodyPr>
            <a:lstStyle/>
            <a:p>
              <a:r>
                <a:rPr lang="ja-JP" altLang="en-US" sz="3200" b="1"/>
                <a:t>再翻訳</a:t>
              </a:r>
              <a:endParaRPr kumimoji="1" lang="ja-JP" altLang="en-US" sz="3200" b="1"/>
            </a:p>
          </p:txBody>
        </p:sp>
      </p:grpSp>
    </p:spTree>
    <p:extLst>
      <p:ext uri="{BB962C8B-B14F-4D97-AF65-F5344CB8AC3E}">
        <p14:creationId xmlns:p14="http://schemas.microsoft.com/office/powerpoint/2010/main" val="719148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A16EFCE-D13D-BE4F-81D5-7260CC6A94EA}"/>
              </a:ext>
            </a:extLst>
          </p:cNvPr>
          <p:cNvPicPr>
            <a:picLocks noChangeAspect="1"/>
          </p:cNvPicPr>
          <p:nvPr/>
        </p:nvPicPr>
        <p:blipFill>
          <a:blip r:embed="rId3"/>
          <a:stretch>
            <a:fillRect/>
          </a:stretch>
        </p:blipFill>
        <p:spPr>
          <a:xfrm>
            <a:off x="5108731" y="0"/>
            <a:ext cx="3750590" cy="6858000"/>
          </a:xfrm>
          <a:prstGeom prst="rect">
            <a:avLst/>
          </a:prstGeom>
        </p:spPr>
      </p:pic>
      <p:pic>
        <p:nvPicPr>
          <p:cNvPr id="15" name="図 14">
            <a:extLst>
              <a:ext uri="{FF2B5EF4-FFF2-40B4-BE49-F238E27FC236}">
                <a16:creationId xmlns:a16="http://schemas.microsoft.com/office/drawing/2014/main" id="{25E6EB85-6D7B-BA49-9B72-4294DB128771}"/>
              </a:ext>
            </a:extLst>
          </p:cNvPr>
          <p:cNvPicPr>
            <a:picLocks noChangeAspect="1"/>
          </p:cNvPicPr>
          <p:nvPr/>
        </p:nvPicPr>
        <p:blipFill>
          <a:blip r:embed="rId4"/>
          <a:stretch>
            <a:fillRect/>
          </a:stretch>
        </p:blipFill>
        <p:spPr>
          <a:xfrm>
            <a:off x="417535" y="0"/>
            <a:ext cx="3528823" cy="6858000"/>
          </a:xfrm>
          <a:prstGeom prst="rect">
            <a:avLst/>
          </a:prstGeom>
        </p:spPr>
      </p:pic>
      <p:sp>
        <p:nvSpPr>
          <p:cNvPr id="16" name="右矢印 15">
            <a:extLst>
              <a:ext uri="{FF2B5EF4-FFF2-40B4-BE49-F238E27FC236}">
                <a16:creationId xmlns:a16="http://schemas.microsoft.com/office/drawing/2014/main" id="{30B138F5-8268-7B48-82C0-DA1FCC372818}"/>
              </a:ext>
            </a:extLst>
          </p:cNvPr>
          <p:cNvSpPr/>
          <p:nvPr/>
        </p:nvSpPr>
        <p:spPr>
          <a:xfrm>
            <a:off x="3850105" y="2707105"/>
            <a:ext cx="1258626" cy="625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FAAE1BE-A75B-7542-8192-F8AE6B64D771}"/>
              </a:ext>
            </a:extLst>
          </p:cNvPr>
          <p:cNvSpPr txBox="1"/>
          <p:nvPr/>
        </p:nvSpPr>
        <p:spPr>
          <a:xfrm>
            <a:off x="3946358" y="2273968"/>
            <a:ext cx="1034716" cy="584775"/>
          </a:xfrm>
          <a:prstGeom prst="rect">
            <a:avLst/>
          </a:prstGeom>
          <a:noFill/>
        </p:spPr>
        <p:txBody>
          <a:bodyPr wrap="square" rtlCol="0">
            <a:spAutoFit/>
          </a:bodyPr>
          <a:lstStyle/>
          <a:p>
            <a:r>
              <a:rPr kumimoji="1" lang="ja-JP" altLang="en-US" sz="3200"/>
              <a:t>変更</a:t>
            </a:r>
          </a:p>
        </p:txBody>
      </p:sp>
    </p:spTree>
    <p:extLst>
      <p:ext uri="{BB962C8B-B14F-4D97-AF65-F5344CB8AC3E}">
        <p14:creationId xmlns:p14="http://schemas.microsoft.com/office/powerpoint/2010/main" val="70314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81C6BD7-316C-BA41-B9DF-06057DF16578}"/>
              </a:ext>
            </a:extLst>
          </p:cNvPr>
          <p:cNvPicPr>
            <a:picLocks noChangeAspect="1"/>
          </p:cNvPicPr>
          <p:nvPr/>
        </p:nvPicPr>
        <p:blipFill>
          <a:blip r:embed="rId3"/>
          <a:stretch>
            <a:fillRect/>
          </a:stretch>
        </p:blipFill>
        <p:spPr>
          <a:xfrm>
            <a:off x="0" y="409074"/>
            <a:ext cx="3964472" cy="5663532"/>
          </a:xfrm>
          <a:prstGeom prst="rect">
            <a:avLst/>
          </a:prstGeom>
        </p:spPr>
      </p:pic>
      <p:pic>
        <p:nvPicPr>
          <p:cNvPr id="7" name="図 6">
            <a:extLst>
              <a:ext uri="{FF2B5EF4-FFF2-40B4-BE49-F238E27FC236}">
                <a16:creationId xmlns:a16="http://schemas.microsoft.com/office/drawing/2014/main" id="{C8B04511-2E8D-494E-92A7-E70CCD7D2D1E}"/>
              </a:ext>
            </a:extLst>
          </p:cNvPr>
          <p:cNvPicPr>
            <a:picLocks noChangeAspect="1"/>
          </p:cNvPicPr>
          <p:nvPr/>
        </p:nvPicPr>
        <p:blipFill>
          <a:blip r:embed="rId4"/>
          <a:stretch>
            <a:fillRect/>
          </a:stretch>
        </p:blipFill>
        <p:spPr>
          <a:xfrm>
            <a:off x="4861823" y="381669"/>
            <a:ext cx="4297675" cy="5690937"/>
          </a:xfrm>
          <a:prstGeom prst="rect">
            <a:avLst/>
          </a:prstGeom>
        </p:spPr>
      </p:pic>
      <p:grpSp>
        <p:nvGrpSpPr>
          <p:cNvPr id="8" name="グループ化 7">
            <a:extLst>
              <a:ext uri="{FF2B5EF4-FFF2-40B4-BE49-F238E27FC236}">
                <a16:creationId xmlns:a16="http://schemas.microsoft.com/office/drawing/2014/main" id="{D221EF14-EE96-B745-A35A-75DEFB6E2646}"/>
              </a:ext>
            </a:extLst>
          </p:cNvPr>
          <p:cNvGrpSpPr/>
          <p:nvPr/>
        </p:nvGrpSpPr>
        <p:grpSpPr>
          <a:xfrm>
            <a:off x="3766088" y="796762"/>
            <a:ext cx="1627322" cy="971269"/>
            <a:chOff x="3766088" y="1446467"/>
            <a:chExt cx="1627322" cy="971269"/>
          </a:xfrm>
        </p:grpSpPr>
        <p:sp>
          <p:nvSpPr>
            <p:cNvPr id="9" name="右矢印 8">
              <a:extLst>
                <a:ext uri="{FF2B5EF4-FFF2-40B4-BE49-F238E27FC236}">
                  <a16:creationId xmlns:a16="http://schemas.microsoft.com/office/drawing/2014/main" id="{F00BF7BA-893C-E64D-BC6B-9A6C80B26D06}"/>
                </a:ext>
              </a:extLst>
            </p:cNvPr>
            <p:cNvSpPr/>
            <p:nvPr/>
          </p:nvSpPr>
          <p:spPr>
            <a:xfrm>
              <a:off x="3766088" y="1797804"/>
              <a:ext cx="1627322" cy="61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70A5699-ADA3-AC41-84B4-92438CA041E1}"/>
                </a:ext>
              </a:extLst>
            </p:cNvPr>
            <p:cNvSpPr txBox="1"/>
            <p:nvPr/>
          </p:nvSpPr>
          <p:spPr>
            <a:xfrm>
              <a:off x="3766088" y="1446467"/>
              <a:ext cx="1441342" cy="584775"/>
            </a:xfrm>
            <a:prstGeom prst="rect">
              <a:avLst/>
            </a:prstGeom>
            <a:noFill/>
          </p:spPr>
          <p:txBody>
            <a:bodyPr wrap="square" rtlCol="0">
              <a:spAutoFit/>
            </a:bodyPr>
            <a:lstStyle/>
            <a:p>
              <a:r>
                <a:rPr lang="ja-JP" altLang="en-US" sz="3200" b="1"/>
                <a:t>再翻訳</a:t>
              </a:r>
              <a:endParaRPr kumimoji="1" lang="ja-JP" altLang="en-US" sz="3200" b="1"/>
            </a:p>
          </p:txBody>
        </p:sp>
      </p:grpSp>
    </p:spTree>
    <p:extLst>
      <p:ext uri="{BB962C8B-B14F-4D97-AF65-F5344CB8AC3E}">
        <p14:creationId xmlns:p14="http://schemas.microsoft.com/office/powerpoint/2010/main" val="413134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音声翻訳.mp4">
            <a:hlinkClick r:id="" action="ppaction://media"/>
            <a:extLst>
              <a:ext uri="{FF2B5EF4-FFF2-40B4-BE49-F238E27FC236}">
                <a16:creationId xmlns:a16="http://schemas.microsoft.com/office/drawing/2014/main" id="{C4831DC8-8E8E-514A-B029-E3A5ED9C5A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392" y="85344"/>
            <a:ext cx="8859520" cy="6644640"/>
          </a:xfrm>
          <a:prstGeom prst="rect">
            <a:avLst/>
          </a:prstGeom>
        </p:spPr>
      </p:pic>
    </p:spTree>
    <p:extLst>
      <p:ext uri="{BB962C8B-B14F-4D97-AF65-F5344CB8AC3E}">
        <p14:creationId xmlns:p14="http://schemas.microsoft.com/office/powerpoint/2010/main" val="79345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130音声翻訳K.mp4">
            <a:hlinkClick r:id="" action="ppaction://media"/>
            <a:extLst>
              <a:ext uri="{FF2B5EF4-FFF2-40B4-BE49-F238E27FC236}">
                <a16:creationId xmlns:a16="http://schemas.microsoft.com/office/drawing/2014/main" id="{C0A4ECED-A5ED-2844-9EC3-0EC89E808F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40260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A869304-94D9-5640-B27F-83269502DAFF}"/>
              </a:ext>
            </a:extLst>
          </p:cNvPr>
          <p:cNvSpPr txBox="1"/>
          <p:nvPr/>
        </p:nvSpPr>
        <p:spPr>
          <a:xfrm>
            <a:off x="256468" y="2947851"/>
            <a:ext cx="9570720" cy="830997"/>
          </a:xfrm>
          <a:prstGeom prst="rect">
            <a:avLst/>
          </a:prstGeom>
          <a:noFill/>
        </p:spPr>
        <p:txBody>
          <a:bodyPr wrap="square" rtlCol="0">
            <a:spAutoFit/>
          </a:bodyPr>
          <a:lstStyle/>
          <a:p>
            <a:r>
              <a:rPr kumimoji="1" lang="ja-JP" altLang="en-US" sz="4800"/>
              <a:t>御清聴ありがとうございました</a:t>
            </a:r>
          </a:p>
        </p:txBody>
      </p:sp>
    </p:spTree>
    <p:extLst>
      <p:ext uri="{BB962C8B-B14F-4D97-AF65-F5344CB8AC3E}">
        <p14:creationId xmlns:p14="http://schemas.microsoft.com/office/powerpoint/2010/main" val="304025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F311578-2396-D945-908C-0CE4512D8E06}"/>
              </a:ext>
            </a:extLst>
          </p:cNvPr>
          <p:cNvSpPr txBox="1"/>
          <p:nvPr/>
        </p:nvSpPr>
        <p:spPr>
          <a:xfrm>
            <a:off x="287079" y="510365"/>
            <a:ext cx="8856921" cy="954107"/>
          </a:xfrm>
          <a:prstGeom prst="rect">
            <a:avLst/>
          </a:prstGeom>
          <a:noFill/>
        </p:spPr>
        <p:txBody>
          <a:bodyPr wrap="square" rtlCol="0">
            <a:spAutoFit/>
          </a:bodyPr>
          <a:lstStyle/>
          <a:p>
            <a:r>
              <a:rPr kumimoji="1" lang="en-US" altLang="ja-JP" sz="2800" dirty="0"/>
              <a:t>2020</a:t>
            </a:r>
            <a:r>
              <a:rPr kumimoji="1" lang="ja-JP" altLang="en-US" sz="2800"/>
              <a:t>年に向けて外国人観光客が増える一方で、</a:t>
            </a:r>
            <a:endParaRPr kumimoji="1" lang="en-US" altLang="ja-JP" sz="2800" dirty="0"/>
          </a:p>
          <a:p>
            <a:r>
              <a:rPr lang="ja-JP" altLang="en-US" sz="2800"/>
              <a:t>　</a:t>
            </a:r>
            <a:r>
              <a:rPr kumimoji="1" lang="ja-JP" altLang="en-US" sz="2800"/>
              <a:t>外国人に対応できない</a:t>
            </a:r>
            <a:r>
              <a:rPr kumimoji="1" lang="ja-JP" altLang="en-US" sz="2800">
                <a:solidFill>
                  <a:srgbClr val="FF0000"/>
                </a:solidFill>
              </a:rPr>
              <a:t>個人経営店舗</a:t>
            </a:r>
            <a:r>
              <a:rPr kumimoji="1" lang="ja-JP" altLang="en-US" sz="2800"/>
              <a:t>が多く存在する</a:t>
            </a:r>
          </a:p>
        </p:txBody>
      </p:sp>
      <p:pic>
        <p:nvPicPr>
          <p:cNvPr id="6" name="図 5">
            <a:extLst>
              <a:ext uri="{FF2B5EF4-FFF2-40B4-BE49-F238E27FC236}">
                <a16:creationId xmlns:a16="http://schemas.microsoft.com/office/drawing/2014/main" id="{2D921F4A-B3A5-6C47-BAB1-968576ECD43C}"/>
              </a:ext>
            </a:extLst>
          </p:cNvPr>
          <p:cNvPicPr>
            <a:picLocks noChangeAspect="1"/>
          </p:cNvPicPr>
          <p:nvPr/>
        </p:nvPicPr>
        <p:blipFill>
          <a:blip r:embed="rId3"/>
          <a:stretch>
            <a:fillRect/>
          </a:stretch>
        </p:blipFill>
        <p:spPr>
          <a:xfrm flipH="1">
            <a:off x="-147484" y="1892176"/>
            <a:ext cx="2908005" cy="2908005"/>
          </a:xfrm>
          <a:prstGeom prst="rect">
            <a:avLst/>
          </a:prstGeom>
        </p:spPr>
      </p:pic>
      <p:sp>
        <p:nvSpPr>
          <p:cNvPr id="7" name="テキスト ボックス 6">
            <a:extLst>
              <a:ext uri="{FF2B5EF4-FFF2-40B4-BE49-F238E27FC236}">
                <a16:creationId xmlns:a16="http://schemas.microsoft.com/office/drawing/2014/main" id="{69C656D9-43BB-424A-B2B0-AD80380E091A}"/>
              </a:ext>
            </a:extLst>
          </p:cNvPr>
          <p:cNvSpPr txBox="1"/>
          <p:nvPr/>
        </p:nvSpPr>
        <p:spPr>
          <a:xfrm>
            <a:off x="2626243" y="2861189"/>
            <a:ext cx="6953693" cy="1938992"/>
          </a:xfrm>
          <a:prstGeom prst="rect">
            <a:avLst/>
          </a:prstGeom>
          <a:noFill/>
        </p:spPr>
        <p:txBody>
          <a:bodyPr wrap="square" rtlCol="0">
            <a:spAutoFit/>
          </a:bodyPr>
          <a:lstStyle/>
          <a:p>
            <a:r>
              <a:rPr kumimoji="1" lang="ja-JP" altLang="en-US" sz="2400"/>
              <a:t>・外国語を話せるスタッフがいない</a:t>
            </a:r>
            <a:endParaRPr kumimoji="1" lang="en-US" altLang="ja-JP" sz="2400" dirty="0"/>
          </a:p>
          <a:p>
            <a:r>
              <a:rPr kumimoji="1" lang="ja-JP" altLang="en-US" sz="2400"/>
              <a:t>・繁忙時に外国人に対応するための時間がない</a:t>
            </a:r>
            <a:endParaRPr kumimoji="1" lang="en-US" altLang="ja-JP" sz="2400" dirty="0"/>
          </a:p>
          <a:p>
            <a:r>
              <a:rPr lang="ja-JP" altLang="en-US" sz="2400"/>
              <a:t>・英語を話せない外国人には対応できない</a:t>
            </a:r>
            <a:endParaRPr lang="en-US" altLang="ja-JP" sz="2400" dirty="0"/>
          </a:p>
          <a:p>
            <a:r>
              <a:rPr kumimoji="1" lang="ja-JP" altLang="en-US" sz="2400"/>
              <a:t>・外国語のメニューを用意していな</a:t>
            </a:r>
            <a:r>
              <a:rPr lang="ja-JP" altLang="en-US" sz="2400"/>
              <a:t>い</a:t>
            </a:r>
            <a:endParaRPr lang="en-US" altLang="ja-JP" sz="2400" dirty="0"/>
          </a:p>
          <a:p>
            <a:r>
              <a:rPr kumimoji="1" lang="en-US" altLang="ja-JP" sz="2400" dirty="0"/>
              <a:t>     </a:t>
            </a:r>
            <a:r>
              <a:rPr kumimoji="1" lang="en-US" altLang="ja-JP" sz="2400" dirty="0" err="1"/>
              <a:t>etc</a:t>
            </a:r>
            <a:r>
              <a:rPr lang="en-US" altLang="ja-JP" sz="2400" dirty="0"/>
              <a:t>…</a:t>
            </a:r>
          </a:p>
        </p:txBody>
      </p:sp>
    </p:spTree>
    <p:extLst>
      <p:ext uri="{BB962C8B-B14F-4D97-AF65-F5344CB8AC3E}">
        <p14:creationId xmlns:p14="http://schemas.microsoft.com/office/powerpoint/2010/main" val="108220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4D25AA0-7CA7-674B-95FE-64DFA920EE74}"/>
              </a:ext>
            </a:extLst>
          </p:cNvPr>
          <p:cNvSpPr txBox="1"/>
          <p:nvPr/>
        </p:nvSpPr>
        <p:spPr>
          <a:xfrm>
            <a:off x="0" y="694945"/>
            <a:ext cx="9912096" cy="523220"/>
          </a:xfrm>
          <a:prstGeom prst="rect">
            <a:avLst/>
          </a:prstGeom>
          <a:noFill/>
        </p:spPr>
        <p:txBody>
          <a:bodyPr wrap="square" rtlCol="0">
            <a:spAutoFit/>
          </a:bodyPr>
          <a:lstStyle/>
          <a:p>
            <a:r>
              <a:rPr lang="en" altLang="ja-JP" sz="2800" dirty="0"/>
              <a:t>http://fukuiohr2.sakura.ne.jp/2019/</a:t>
            </a:r>
            <a:r>
              <a:rPr lang="en" altLang="ja-JP" sz="2800" dirty="0" err="1"/>
              <a:t>TagengoSystem</a:t>
            </a:r>
            <a:r>
              <a:rPr lang="en" altLang="ja-JP" sz="2800" dirty="0"/>
              <a:t>/</a:t>
            </a:r>
            <a:r>
              <a:rPr lang="en" altLang="ja-JP" sz="2800" dirty="0" err="1"/>
              <a:t>login.html</a:t>
            </a:r>
            <a:endParaRPr kumimoji="1" lang="ja-JP" altLang="en-US" sz="2800"/>
          </a:p>
        </p:txBody>
      </p:sp>
      <p:sp>
        <p:nvSpPr>
          <p:cNvPr id="5" name="テキスト ボックス 4">
            <a:extLst>
              <a:ext uri="{FF2B5EF4-FFF2-40B4-BE49-F238E27FC236}">
                <a16:creationId xmlns:a16="http://schemas.microsoft.com/office/drawing/2014/main" id="{9B4F2096-38E3-9C4B-9386-2047704F39D2}"/>
              </a:ext>
            </a:extLst>
          </p:cNvPr>
          <p:cNvSpPr txBox="1"/>
          <p:nvPr/>
        </p:nvSpPr>
        <p:spPr>
          <a:xfrm>
            <a:off x="3621024" y="5327904"/>
            <a:ext cx="3438144" cy="1077218"/>
          </a:xfrm>
          <a:prstGeom prst="rect">
            <a:avLst/>
          </a:prstGeom>
          <a:noFill/>
        </p:spPr>
        <p:txBody>
          <a:bodyPr wrap="square" rtlCol="0">
            <a:spAutoFit/>
          </a:bodyPr>
          <a:lstStyle/>
          <a:p>
            <a:r>
              <a:rPr kumimoji="1" lang="en-US" altLang="ja-JP" sz="3200" b="1" dirty="0" err="1"/>
              <a:t>ID:satou</a:t>
            </a:r>
            <a:endParaRPr kumimoji="1" lang="en-US" altLang="ja-JP" sz="3200" b="1" dirty="0"/>
          </a:p>
          <a:p>
            <a:r>
              <a:rPr lang="en-US" altLang="ja-JP" sz="3200" b="1" dirty="0" err="1"/>
              <a:t>PASS:satou</a:t>
            </a:r>
            <a:endParaRPr kumimoji="1" lang="ja-JP" altLang="en-US" sz="3200" b="1"/>
          </a:p>
        </p:txBody>
      </p:sp>
      <p:pic>
        <p:nvPicPr>
          <p:cNvPr id="6" name="図 5">
            <a:extLst>
              <a:ext uri="{FF2B5EF4-FFF2-40B4-BE49-F238E27FC236}">
                <a16:creationId xmlns:a16="http://schemas.microsoft.com/office/drawing/2014/main" id="{E4800C1C-D324-CF45-A320-37C6D8A5DC92}"/>
              </a:ext>
            </a:extLst>
          </p:cNvPr>
          <p:cNvPicPr>
            <a:picLocks noChangeAspect="1"/>
          </p:cNvPicPr>
          <p:nvPr/>
        </p:nvPicPr>
        <p:blipFill>
          <a:blip r:embed="rId2"/>
          <a:stretch>
            <a:fillRect/>
          </a:stretch>
        </p:blipFill>
        <p:spPr>
          <a:xfrm>
            <a:off x="2523744" y="1441704"/>
            <a:ext cx="3998976" cy="3998976"/>
          </a:xfrm>
          <a:prstGeom prst="rect">
            <a:avLst/>
          </a:prstGeom>
        </p:spPr>
      </p:pic>
    </p:spTree>
    <p:extLst>
      <p:ext uri="{BB962C8B-B14F-4D97-AF65-F5344CB8AC3E}">
        <p14:creationId xmlns:p14="http://schemas.microsoft.com/office/powerpoint/2010/main" val="95133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ukuiohr2.sakura.ne.jp/2019/TagengoSystem/qr_img0.50j/php/qr_img.php?d=https://fukuiohr2.sakura.ne.jp/2019/TagengoSystem/disp.php?shop=11">
            <a:extLst>
              <a:ext uri="{FF2B5EF4-FFF2-40B4-BE49-F238E27FC236}">
                <a16:creationId xmlns:a16="http://schemas.microsoft.com/office/drawing/2014/main" id="{7262B691-9D17-2440-9709-2FFBF4127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016" y="1246632"/>
            <a:ext cx="4300728" cy="430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58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0A4D474-31B5-B34A-93D7-D9BB1E2B3145}"/>
              </a:ext>
            </a:extLst>
          </p:cNvPr>
          <p:cNvPicPr>
            <a:picLocks noChangeAspect="1"/>
          </p:cNvPicPr>
          <p:nvPr/>
        </p:nvPicPr>
        <p:blipFill>
          <a:blip r:embed="rId3"/>
          <a:stretch>
            <a:fillRect/>
          </a:stretch>
        </p:blipFill>
        <p:spPr>
          <a:xfrm>
            <a:off x="0" y="296141"/>
            <a:ext cx="9144000" cy="6265718"/>
          </a:xfrm>
          <a:prstGeom prst="rect">
            <a:avLst/>
          </a:prstGeom>
        </p:spPr>
      </p:pic>
    </p:spTree>
    <p:extLst>
      <p:ext uri="{BB962C8B-B14F-4D97-AF65-F5344CB8AC3E}">
        <p14:creationId xmlns:p14="http://schemas.microsoft.com/office/powerpoint/2010/main" val="381258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柱 3">
            <a:extLst>
              <a:ext uri="{FF2B5EF4-FFF2-40B4-BE49-F238E27FC236}">
                <a16:creationId xmlns:a16="http://schemas.microsoft.com/office/drawing/2014/main" id="{C3A838AE-250B-AB48-8660-87A2C5E6094C}"/>
              </a:ext>
            </a:extLst>
          </p:cNvPr>
          <p:cNvSpPr/>
          <p:nvPr/>
        </p:nvSpPr>
        <p:spPr>
          <a:xfrm>
            <a:off x="6023610" y="1771650"/>
            <a:ext cx="2228850" cy="2823210"/>
          </a:xfrm>
          <a:prstGeom prst="can">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B5A8A5D-876F-204B-A7D1-5D9322159872}"/>
              </a:ext>
            </a:extLst>
          </p:cNvPr>
          <p:cNvSpPr txBox="1"/>
          <p:nvPr/>
        </p:nvSpPr>
        <p:spPr>
          <a:xfrm>
            <a:off x="6675120" y="2937510"/>
            <a:ext cx="1497330" cy="769441"/>
          </a:xfrm>
          <a:prstGeom prst="rect">
            <a:avLst/>
          </a:prstGeom>
          <a:noFill/>
        </p:spPr>
        <p:txBody>
          <a:bodyPr wrap="square" rtlCol="0">
            <a:spAutoFit/>
          </a:bodyPr>
          <a:lstStyle/>
          <a:p>
            <a:r>
              <a:rPr kumimoji="1" lang="en-US" altLang="ja-JP" sz="4400" dirty="0"/>
              <a:t>DB</a:t>
            </a:r>
            <a:endParaRPr kumimoji="1" lang="ja-JP" altLang="en-US" sz="4400"/>
          </a:p>
        </p:txBody>
      </p:sp>
      <p:pic>
        <p:nvPicPr>
          <p:cNvPr id="6" name="図 5">
            <a:extLst>
              <a:ext uri="{FF2B5EF4-FFF2-40B4-BE49-F238E27FC236}">
                <a16:creationId xmlns:a16="http://schemas.microsoft.com/office/drawing/2014/main" id="{2895DA75-4C18-5D44-9447-5080A6453DF6}"/>
              </a:ext>
            </a:extLst>
          </p:cNvPr>
          <p:cNvPicPr>
            <a:picLocks noChangeAspect="1"/>
          </p:cNvPicPr>
          <p:nvPr/>
        </p:nvPicPr>
        <p:blipFill>
          <a:blip r:embed="rId3"/>
          <a:stretch>
            <a:fillRect/>
          </a:stretch>
        </p:blipFill>
        <p:spPr>
          <a:xfrm>
            <a:off x="617220" y="661035"/>
            <a:ext cx="2543393" cy="2221230"/>
          </a:xfrm>
          <a:prstGeom prst="rect">
            <a:avLst/>
          </a:prstGeom>
        </p:spPr>
      </p:pic>
      <p:cxnSp>
        <p:nvCxnSpPr>
          <p:cNvPr id="8" name="直線矢印コネクタ 7">
            <a:extLst>
              <a:ext uri="{FF2B5EF4-FFF2-40B4-BE49-F238E27FC236}">
                <a16:creationId xmlns:a16="http://schemas.microsoft.com/office/drawing/2014/main" id="{07645021-1332-C84F-9190-8D31B0CEB89A}"/>
              </a:ext>
            </a:extLst>
          </p:cNvPr>
          <p:cNvCxnSpPr>
            <a:stCxn id="6" idx="3"/>
          </p:cNvCxnSpPr>
          <p:nvPr/>
        </p:nvCxnSpPr>
        <p:spPr>
          <a:xfrm>
            <a:off x="3160613" y="1771650"/>
            <a:ext cx="2714407" cy="89154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5CA3C76-724D-474F-AE10-187FACB2F97E}"/>
              </a:ext>
            </a:extLst>
          </p:cNvPr>
          <p:cNvSpPr txBox="1"/>
          <p:nvPr/>
        </p:nvSpPr>
        <p:spPr>
          <a:xfrm>
            <a:off x="3160613" y="661035"/>
            <a:ext cx="6035040" cy="830997"/>
          </a:xfrm>
          <a:prstGeom prst="rect">
            <a:avLst/>
          </a:prstGeom>
          <a:noFill/>
        </p:spPr>
        <p:txBody>
          <a:bodyPr wrap="square" rtlCol="0">
            <a:spAutoFit/>
          </a:bodyPr>
          <a:lstStyle/>
          <a:p>
            <a:r>
              <a:rPr kumimoji="1" lang="ja-JP" altLang="en-US" sz="2400" b="1"/>
              <a:t>音声翻訳機能を経由した</a:t>
            </a:r>
            <a:endParaRPr kumimoji="1" lang="en-US" altLang="ja-JP" sz="2400" b="1" dirty="0"/>
          </a:p>
          <a:p>
            <a:r>
              <a:rPr lang="ja-JP" altLang="en-US" sz="2400" b="1"/>
              <a:t>　　　　　　</a:t>
            </a:r>
            <a:r>
              <a:rPr kumimoji="1" lang="ja-JP" altLang="en-US" sz="2400" b="1"/>
              <a:t>質問内容のデータを</a:t>
            </a:r>
            <a:r>
              <a:rPr kumimoji="1" lang="en-US" altLang="ja-JP" sz="2400" b="1" dirty="0"/>
              <a:t>DB</a:t>
            </a:r>
            <a:r>
              <a:rPr kumimoji="1" lang="ja-JP" altLang="en-US" sz="2400" b="1"/>
              <a:t>に収集</a:t>
            </a:r>
          </a:p>
        </p:txBody>
      </p:sp>
      <p:cxnSp>
        <p:nvCxnSpPr>
          <p:cNvPr id="11" name="直線矢印コネクタ 10">
            <a:extLst>
              <a:ext uri="{FF2B5EF4-FFF2-40B4-BE49-F238E27FC236}">
                <a16:creationId xmlns:a16="http://schemas.microsoft.com/office/drawing/2014/main" id="{154F0AB4-CA32-9949-8EFE-19BA1D25A663}"/>
              </a:ext>
            </a:extLst>
          </p:cNvPr>
          <p:cNvCxnSpPr>
            <a:cxnSpLocks/>
          </p:cNvCxnSpPr>
          <p:nvPr/>
        </p:nvCxnSpPr>
        <p:spPr>
          <a:xfrm flipH="1">
            <a:off x="2651760" y="3943350"/>
            <a:ext cx="3223260" cy="84582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E99F2F53-9032-234A-AAAB-DEF0AE0FB14B}"/>
              </a:ext>
            </a:extLst>
          </p:cNvPr>
          <p:cNvGrpSpPr/>
          <p:nvPr/>
        </p:nvGrpSpPr>
        <p:grpSpPr>
          <a:xfrm>
            <a:off x="617220" y="3577590"/>
            <a:ext cx="2217420" cy="3154680"/>
            <a:chOff x="1120140" y="3493680"/>
            <a:chExt cx="2217420" cy="3154680"/>
          </a:xfrm>
        </p:grpSpPr>
        <p:sp>
          <p:nvSpPr>
            <p:cNvPr id="18" name="テキスト ボックス 17">
              <a:extLst>
                <a:ext uri="{FF2B5EF4-FFF2-40B4-BE49-F238E27FC236}">
                  <a16:creationId xmlns:a16="http://schemas.microsoft.com/office/drawing/2014/main" id="{6C31E087-2C2E-764E-B459-126923112DA4}"/>
                </a:ext>
              </a:extLst>
            </p:cNvPr>
            <p:cNvSpPr txBox="1"/>
            <p:nvPr/>
          </p:nvSpPr>
          <p:spPr>
            <a:xfrm>
              <a:off x="1120140" y="3606255"/>
              <a:ext cx="2217420" cy="369332"/>
            </a:xfrm>
            <a:prstGeom prst="rect">
              <a:avLst/>
            </a:prstGeom>
            <a:noFill/>
          </p:spPr>
          <p:txBody>
            <a:bodyPr wrap="square" rtlCol="0">
              <a:spAutoFit/>
            </a:bodyPr>
            <a:lstStyle/>
            <a:p>
              <a:r>
                <a:rPr kumimoji="1" lang="ja-JP" altLang="en-US" b="1"/>
                <a:t>過去にされた質問</a:t>
              </a:r>
            </a:p>
          </p:txBody>
        </p:sp>
        <p:grpSp>
          <p:nvGrpSpPr>
            <p:cNvPr id="20" name="グループ化 19">
              <a:extLst>
                <a:ext uri="{FF2B5EF4-FFF2-40B4-BE49-F238E27FC236}">
                  <a16:creationId xmlns:a16="http://schemas.microsoft.com/office/drawing/2014/main" id="{12E67A16-D0D8-254B-8956-37A2E2E12635}"/>
                </a:ext>
              </a:extLst>
            </p:cNvPr>
            <p:cNvGrpSpPr/>
            <p:nvPr/>
          </p:nvGrpSpPr>
          <p:grpSpPr>
            <a:xfrm>
              <a:off x="1120140" y="3493680"/>
              <a:ext cx="2000250" cy="3154680"/>
              <a:chOff x="1120140" y="3436530"/>
              <a:chExt cx="2000250" cy="3154680"/>
            </a:xfrm>
          </p:grpSpPr>
          <p:sp>
            <p:nvSpPr>
              <p:cNvPr id="12" name="正方形/長方形 11">
                <a:extLst>
                  <a:ext uri="{FF2B5EF4-FFF2-40B4-BE49-F238E27FC236}">
                    <a16:creationId xmlns:a16="http://schemas.microsoft.com/office/drawing/2014/main" id="{E026F60D-4216-D745-9095-986CB35E9179}"/>
                  </a:ext>
                </a:extLst>
              </p:cNvPr>
              <p:cNvSpPr/>
              <p:nvPr/>
            </p:nvSpPr>
            <p:spPr>
              <a:xfrm>
                <a:off x="1120140" y="3436530"/>
                <a:ext cx="2000250" cy="31546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4651E0F-814E-574F-82F1-0CDD5A44B37A}"/>
                  </a:ext>
                </a:extLst>
              </p:cNvPr>
              <p:cNvCxnSpPr>
                <a:cxnSpLocks/>
              </p:cNvCxnSpPr>
              <p:nvPr/>
            </p:nvCxnSpPr>
            <p:spPr>
              <a:xfrm>
                <a:off x="1120140" y="4091940"/>
                <a:ext cx="200025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D5EBDF41-E6CC-9A4F-B65E-005224AE8AD3}"/>
                  </a:ext>
                </a:extLst>
              </p:cNvPr>
              <p:cNvSpPr txBox="1"/>
              <p:nvPr/>
            </p:nvSpPr>
            <p:spPr>
              <a:xfrm>
                <a:off x="1188720" y="4165208"/>
                <a:ext cx="1863090" cy="2308324"/>
              </a:xfrm>
              <a:prstGeom prst="rect">
                <a:avLst/>
              </a:prstGeom>
              <a:noFill/>
            </p:spPr>
            <p:txBody>
              <a:bodyPr wrap="square" rtlCol="0">
                <a:spAutoFit/>
              </a:bodyPr>
              <a:lstStyle/>
              <a:p>
                <a:r>
                  <a:rPr kumimoji="1" lang="en-US" altLang="ja-JP" dirty="0"/>
                  <a:t>3</a:t>
                </a:r>
                <a:r>
                  <a:rPr kumimoji="1" lang="ja-JP" altLang="en-US"/>
                  <a:t>月</a:t>
                </a:r>
                <a:r>
                  <a:rPr kumimoji="1" lang="en-US" altLang="ja-JP" dirty="0"/>
                  <a:t>4</a:t>
                </a:r>
                <a:r>
                  <a:rPr kumimoji="1" lang="ja-JP" altLang="en-US"/>
                  <a:t>日</a:t>
                </a:r>
                <a:r>
                  <a:rPr kumimoji="1" lang="en-US" altLang="ja-JP" dirty="0"/>
                  <a:t>    11:13</a:t>
                </a:r>
              </a:p>
              <a:p>
                <a:r>
                  <a:rPr kumimoji="1" lang="ja-JP" altLang="en-US"/>
                  <a:t>温泉でのルール</a:t>
                </a:r>
                <a:endParaRPr kumimoji="1" lang="en-US" altLang="ja-JP" dirty="0"/>
              </a:p>
              <a:p>
                <a:endParaRPr lang="en-US" altLang="ja-JP" dirty="0"/>
              </a:p>
              <a:p>
                <a:r>
                  <a:rPr lang="en-US" altLang="ja-JP" dirty="0"/>
                  <a:t>3</a:t>
                </a:r>
                <a:r>
                  <a:rPr lang="ja-JP" altLang="en-US"/>
                  <a:t>月</a:t>
                </a:r>
                <a:r>
                  <a:rPr lang="en-US" altLang="ja-JP" dirty="0"/>
                  <a:t>25</a:t>
                </a:r>
                <a:r>
                  <a:rPr lang="ja-JP" altLang="en-US"/>
                  <a:t>日</a:t>
                </a:r>
                <a:r>
                  <a:rPr lang="en-US" altLang="ja-JP" dirty="0"/>
                  <a:t>  15:43</a:t>
                </a:r>
              </a:p>
              <a:p>
                <a:r>
                  <a:rPr lang="ja-JP" altLang="en-US"/>
                  <a:t>最寄りのコンビニまでの距離</a:t>
                </a:r>
                <a:endParaRPr lang="en-US" altLang="ja-JP" dirty="0"/>
              </a:p>
              <a:p>
                <a:endParaRPr kumimoji="1" lang="en-US" altLang="ja-JP" dirty="0"/>
              </a:p>
              <a:p>
                <a:r>
                  <a:rPr kumimoji="1" lang="en-US" altLang="ja-JP" dirty="0"/>
                  <a:t>4</a:t>
                </a:r>
                <a:r>
                  <a:rPr kumimoji="1" lang="ja-JP" altLang="en-US"/>
                  <a:t>月</a:t>
                </a:r>
                <a:r>
                  <a:rPr kumimoji="1" lang="en-US" altLang="ja-JP" dirty="0"/>
                  <a:t>5</a:t>
                </a:r>
                <a:r>
                  <a:rPr kumimoji="1" lang="ja-JP" altLang="en-US"/>
                  <a:t>日</a:t>
                </a:r>
              </a:p>
            </p:txBody>
          </p:sp>
        </p:grpSp>
      </p:grpSp>
      <p:sp>
        <p:nvSpPr>
          <p:cNvPr id="22" name="テキスト ボックス 21">
            <a:extLst>
              <a:ext uri="{FF2B5EF4-FFF2-40B4-BE49-F238E27FC236}">
                <a16:creationId xmlns:a16="http://schemas.microsoft.com/office/drawing/2014/main" id="{E06C180A-61B2-844E-860A-3C44933DEE87}"/>
              </a:ext>
            </a:extLst>
          </p:cNvPr>
          <p:cNvSpPr txBox="1"/>
          <p:nvPr/>
        </p:nvSpPr>
        <p:spPr>
          <a:xfrm>
            <a:off x="2708910" y="5280660"/>
            <a:ext cx="6332220" cy="707886"/>
          </a:xfrm>
          <a:prstGeom prst="rect">
            <a:avLst/>
          </a:prstGeom>
          <a:noFill/>
        </p:spPr>
        <p:txBody>
          <a:bodyPr wrap="square" rtlCol="0">
            <a:spAutoFit/>
          </a:bodyPr>
          <a:lstStyle/>
          <a:p>
            <a:r>
              <a:rPr kumimoji="1" lang="ja-JP" altLang="en-US" sz="2000" b="1"/>
              <a:t>集めたデータを、ガイド項目を追加する際に</a:t>
            </a:r>
            <a:endParaRPr kumimoji="1" lang="en-US" altLang="ja-JP" sz="2000" b="1" dirty="0"/>
          </a:p>
          <a:p>
            <a:r>
              <a:rPr kumimoji="1" lang="ja-JP" altLang="en-US" sz="2000" b="1"/>
              <a:t>　　　　　　　　　　　　　　　　ヒントとして利用</a:t>
            </a:r>
          </a:p>
        </p:txBody>
      </p:sp>
    </p:spTree>
    <p:extLst>
      <p:ext uri="{BB962C8B-B14F-4D97-AF65-F5344CB8AC3E}">
        <p14:creationId xmlns:p14="http://schemas.microsoft.com/office/powerpoint/2010/main" val="580742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辺形 7">
            <a:extLst>
              <a:ext uri="{FF2B5EF4-FFF2-40B4-BE49-F238E27FC236}">
                <a16:creationId xmlns:a16="http://schemas.microsoft.com/office/drawing/2014/main" id="{CAF42D94-4090-114A-8B11-D11C4C6BD748}"/>
              </a:ext>
            </a:extLst>
          </p:cNvPr>
          <p:cNvSpPr/>
          <p:nvPr/>
        </p:nvSpPr>
        <p:spPr>
          <a:xfrm rot="3004336">
            <a:off x="2202598" y="3409558"/>
            <a:ext cx="2449286" cy="1948543"/>
          </a:xfrm>
          <a:prstGeom prst="parallelogram">
            <a:avLst>
              <a:gd name="adj" fmla="val 4958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a:extLst>
              <a:ext uri="{FF2B5EF4-FFF2-40B4-BE49-F238E27FC236}">
                <a16:creationId xmlns:a16="http://schemas.microsoft.com/office/drawing/2014/main" id="{D93FE555-BD4D-9C49-A5F1-25BCD6AC8D62}"/>
              </a:ext>
            </a:extLst>
          </p:cNvPr>
          <p:cNvSpPr/>
          <p:nvPr/>
        </p:nvSpPr>
        <p:spPr>
          <a:xfrm rot="3004336">
            <a:off x="2202598" y="2435288"/>
            <a:ext cx="2449286" cy="1948543"/>
          </a:xfrm>
          <a:prstGeom prst="parallelogram">
            <a:avLst>
              <a:gd name="adj" fmla="val 4958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平行四辺形 10">
            <a:extLst>
              <a:ext uri="{FF2B5EF4-FFF2-40B4-BE49-F238E27FC236}">
                <a16:creationId xmlns:a16="http://schemas.microsoft.com/office/drawing/2014/main" id="{3034D727-C94D-AC40-B4DD-861D230B2D6E}"/>
              </a:ext>
            </a:extLst>
          </p:cNvPr>
          <p:cNvSpPr/>
          <p:nvPr/>
        </p:nvSpPr>
        <p:spPr>
          <a:xfrm rot="3004336">
            <a:off x="2202599" y="1461016"/>
            <a:ext cx="2449286" cy="1948543"/>
          </a:xfrm>
          <a:prstGeom prst="parallelogram">
            <a:avLst>
              <a:gd name="adj" fmla="val 4958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3E492F1-E465-674B-A58F-EACD6E7685E5}"/>
              </a:ext>
            </a:extLst>
          </p:cNvPr>
          <p:cNvSpPr txBox="1"/>
          <p:nvPr/>
        </p:nvSpPr>
        <p:spPr>
          <a:xfrm rot="20506683">
            <a:off x="3211286" y="4259209"/>
            <a:ext cx="925285" cy="584775"/>
          </a:xfrm>
          <a:prstGeom prst="rect">
            <a:avLst/>
          </a:prstGeom>
          <a:noFill/>
        </p:spPr>
        <p:txBody>
          <a:bodyPr wrap="square" rtlCol="0">
            <a:spAutoFit/>
          </a:bodyPr>
          <a:lstStyle/>
          <a:p>
            <a:r>
              <a:rPr lang="en-US" altLang="ja-JP" sz="3200" dirty="0"/>
              <a:t>1F</a:t>
            </a:r>
            <a:endParaRPr kumimoji="1" lang="ja-JP" altLang="en-US" sz="3200"/>
          </a:p>
        </p:txBody>
      </p:sp>
      <p:sp>
        <p:nvSpPr>
          <p:cNvPr id="13" name="テキスト ボックス 12">
            <a:extLst>
              <a:ext uri="{FF2B5EF4-FFF2-40B4-BE49-F238E27FC236}">
                <a16:creationId xmlns:a16="http://schemas.microsoft.com/office/drawing/2014/main" id="{A909D940-5E86-444D-A25B-73FB692F34D0}"/>
              </a:ext>
            </a:extLst>
          </p:cNvPr>
          <p:cNvSpPr txBox="1"/>
          <p:nvPr/>
        </p:nvSpPr>
        <p:spPr>
          <a:xfrm rot="20506683">
            <a:off x="3363686" y="3344239"/>
            <a:ext cx="925285" cy="584775"/>
          </a:xfrm>
          <a:prstGeom prst="rect">
            <a:avLst/>
          </a:prstGeom>
          <a:noFill/>
        </p:spPr>
        <p:txBody>
          <a:bodyPr wrap="square" rtlCol="0">
            <a:spAutoFit/>
          </a:bodyPr>
          <a:lstStyle/>
          <a:p>
            <a:r>
              <a:rPr lang="en-US" altLang="ja-JP" sz="3200" dirty="0"/>
              <a:t>2F</a:t>
            </a:r>
            <a:endParaRPr kumimoji="1" lang="ja-JP" altLang="en-US" sz="3200"/>
          </a:p>
        </p:txBody>
      </p:sp>
      <p:sp>
        <p:nvSpPr>
          <p:cNvPr id="14" name="テキスト ボックス 13">
            <a:extLst>
              <a:ext uri="{FF2B5EF4-FFF2-40B4-BE49-F238E27FC236}">
                <a16:creationId xmlns:a16="http://schemas.microsoft.com/office/drawing/2014/main" id="{1B969E32-60EE-0949-A382-E3CEB7A70CAD}"/>
              </a:ext>
            </a:extLst>
          </p:cNvPr>
          <p:cNvSpPr txBox="1"/>
          <p:nvPr/>
        </p:nvSpPr>
        <p:spPr>
          <a:xfrm rot="20506683">
            <a:off x="3363686" y="2321552"/>
            <a:ext cx="925285" cy="584775"/>
          </a:xfrm>
          <a:prstGeom prst="rect">
            <a:avLst/>
          </a:prstGeom>
          <a:noFill/>
        </p:spPr>
        <p:txBody>
          <a:bodyPr wrap="square" rtlCol="0">
            <a:spAutoFit/>
          </a:bodyPr>
          <a:lstStyle/>
          <a:p>
            <a:r>
              <a:rPr lang="en-US" altLang="ja-JP" sz="3200" dirty="0"/>
              <a:t>3F</a:t>
            </a:r>
            <a:endParaRPr kumimoji="1" lang="ja-JP" altLang="en-US" sz="3200"/>
          </a:p>
        </p:txBody>
      </p:sp>
      <p:sp>
        <p:nvSpPr>
          <p:cNvPr id="15" name="右中かっこ 14">
            <a:extLst>
              <a:ext uri="{FF2B5EF4-FFF2-40B4-BE49-F238E27FC236}">
                <a16:creationId xmlns:a16="http://schemas.microsoft.com/office/drawing/2014/main" id="{17F41E32-6C1E-3548-973D-42E4022E6CE2}"/>
              </a:ext>
            </a:extLst>
          </p:cNvPr>
          <p:cNvSpPr/>
          <p:nvPr/>
        </p:nvSpPr>
        <p:spPr>
          <a:xfrm>
            <a:off x="4724400" y="1240971"/>
            <a:ext cx="1317171" cy="38426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CB2E736D-9525-8740-95FF-98EC8EA21781}"/>
              </a:ext>
            </a:extLst>
          </p:cNvPr>
          <p:cNvSpPr txBox="1"/>
          <p:nvPr/>
        </p:nvSpPr>
        <p:spPr>
          <a:xfrm>
            <a:off x="6041570" y="2839134"/>
            <a:ext cx="3102429" cy="954107"/>
          </a:xfrm>
          <a:prstGeom prst="rect">
            <a:avLst/>
          </a:prstGeom>
          <a:noFill/>
        </p:spPr>
        <p:txBody>
          <a:bodyPr wrap="square" rtlCol="0">
            <a:spAutoFit/>
          </a:bodyPr>
          <a:lstStyle/>
          <a:p>
            <a:r>
              <a:rPr lang="ja-JP" altLang="en-US" sz="2800"/>
              <a:t>それぞれの階層に</a:t>
            </a:r>
            <a:endParaRPr lang="en-US" altLang="ja-JP" sz="2800" dirty="0"/>
          </a:p>
          <a:p>
            <a:r>
              <a:rPr lang="en-US" altLang="ja-JP" sz="2800" dirty="0"/>
              <a:t>QR</a:t>
            </a:r>
            <a:r>
              <a:rPr lang="ja-JP" altLang="en-US" sz="2800"/>
              <a:t>コードを掲示</a:t>
            </a:r>
            <a:endParaRPr lang="en-US" altLang="ja-JP" sz="2800" dirty="0"/>
          </a:p>
        </p:txBody>
      </p:sp>
    </p:spTree>
    <p:extLst>
      <p:ext uri="{BB962C8B-B14F-4D97-AF65-F5344CB8AC3E}">
        <p14:creationId xmlns:p14="http://schemas.microsoft.com/office/powerpoint/2010/main" val="59998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6F866DA-AB56-034A-A764-CA836037D4A8}"/>
              </a:ext>
            </a:extLst>
          </p:cNvPr>
          <p:cNvPicPr>
            <a:picLocks noChangeAspect="1"/>
          </p:cNvPicPr>
          <p:nvPr/>
        </p:nvPicPr>
        <p:blipFill rotWithShape="1">
          <a:blip r:embed="rId2"/>
          <a:srcRect l="29881" t="2530" r="28215" b="20789"/>
          <a:stretch/>
        </p:blipFill>
        <p:spPr>
          <a:xfrm>
            <a:off x="892628" y="87086"/>
            <a:ext cx="6847114" cy="6944370"/>
          </a:xfrm>
          <a:prstGeom prst="rect">
            <a:avLst/>
          </a:prstGeom>
        </p:spPr>
      </p:pic>
    </p:spTree>
    <p:extLst>
      <p:ext uri="{BB962C8B-B14F-4D97-AF65-F5344CB8AC3E}">
        <p14:creationId xmlns:p14="http://schemas.microsoft.com/office/powerpoint/2010/main" val="3378201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2BAF78-E896-3548-9019-E91ADB143DE3}"/>
              </a:ext>
            </a:extLst>
          </p:cNvPr>
          <p:cNvPicPr>
            <a:picLocks noChangeAspect="1"/>
          </p:cNvPicPr>
          <p:nvPr/>
        </p:nvPicPr>
        <p:blipFill rotWithShape="1">
          <a:blip r:embed="rId2"/>
          <a:srcRect l="22631" r="21404" b="6826"/>
          <a:stretch/>
        </p:blipFill>
        <p:spPr>
          <a:xfrm>
            <a:off x="2383971" y="0"/>
            <a:ext cx="4811486" cy="6871878"/>
          </a:xfrm>
          <a:prstGeom prst="rect">
            <a:avLst/>
          </a:prstGeom>
        </p:spPr>
      </p:pic>
    </p:spTree>
    <p:extLst>
      <p:ext uri="{BB962C8B-B14F-4D97-AF65-F5344CB8AC3E}">
        <p14:creationId xmlns:p14="http://schemas.microsoft.com/office/powerpoint/2010/main" val="3772250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6D85FF3-DF1D-B64D-B9FC-D242C3C2F91B}"/>
              </a:ext>
            </a:extLst>
          </p:cNvPr>
          <p:cNvPicPr>
            <a:picLocks noChangeAspect="1"/>
          </p:cNvPicPr>
          <p:nvPr/>
        </p:nvPicPr>
        <p:blipFill rotWithShape="1">
          <a:blip r:embed="rId3"/>
          <a:srcRect l="14046" t="15005" r="14285" b="15126"/>
          <a:stretch/>
        </p:blipFill>
        <p:spPr>
          <a:xfrm>
            <a:off x="0" y="105720"/>
            <a:ext cx="2695698" cy="2627968"/>
          </a:xfrm>
          <a:prstGeom prst="rect">
            <a:avLst/>
          </a:prstGeom>
        </p:spPr>
      </p:pic>
      <p:sp>
        <p:nvSpPr>
          <p:cNvPr id="5" name="テキスト ボックス 4">
            <a:extLst>
              <a:ext uri="{FF2B5EF4-FFF2-40B4-BE49-F238E27FC236}">
                <a16:creationId xmlns:a16="http://schemas.microsoft.com/office/drawing/2014/main" id="{0ADBA3BC-05F0-A34C-91C5-A8DFF7030F70}"/>
              </a:ext>
            </a:extLst>
          </p:cNvPr>
          <p:cNvSpPr txBox="1"/>
          <p:nvPr/>
        </p:nvSpPr>
        <p:spPr>
          <a:xfrm>
            <a:off x="296882" y="2733688"/>
            <a:ext cx="2576946" cy="461665"/>
          </a:xfrm>
          <a:prstGeom prst="rect">
            <a:avLst/>
          </a:prstGeom>
          <a:noFill/>
        </p:spPr>
        <p:txBody>
          <a:bodyPr wrap="square" rtlCol="0">
            <a:spAutoFit/>
          </a:bodyPr>
          <a:lstStyle/>
          <a:p>
            <a:r>
              <a:rPr kumimoji="1" lang="ja-JP" altLang="en-US" sz="2400"/>
              <a:t>個人経営店舗</a:t>
            </a:r>
          </a:p>
        </p:txBody>
      </p:sp>
      <p:pic>
        <p:nvPicPr>
          <p:cNvPr id="7" name="図 6">
            <a:extLst>
              <a:ext uri="{FF2B5EF4-FFF2-40B4-BE49-F238E27FC236}">
                <a16:creationId xmlns:a16="http://schemas.microsoft.com/office/drawing/2014/main" id="{C62AB10F-B5ED-D540-A9D7-1DC152136964}"/>
              </a:ext>
            </a:extLst>
          </p:cNvPr>
          <p:cNvPicPr>
            <a:picLocks noChangeAspect="1"/>
          </p:cNvPicPr>
          <p:nvPr/>
        </p:nvPicPr>
        <p:blipFill>
          <a:blip r:embed="rId4"/>
          <a:stretch>
            <a:fillRect/>
          </a:stretch>
        </p:blipFill>
        <p:spPr>
          <a:xfrm>
            <a:off x="2587870" y="2733688"/>
            <a:ext cx="3598401" cy="3193283"/>
          </a:xfrm>
          <a:prstGeom prst="rect">
            <a:avLst/>
          </a:prstGeom>
        </p:spPr>
      </p:pic>
      <p:pic>
        <p:nvPicPr>
          <p:cNvPr id="10" name="図 9">
            <a:extLst>
              <a:ext uri="{FF2B5EF4-FFF2-40B4-BE49-F238E27FC236}">
                <a16:creationId xmlns:a16="http://schemas.microsoft.com/office/drawing/2014/main" id="{8AA5BDBF-2E71-504F-A441-85B3AA08C72D}"/>
              </a:ext>
            </a:extLst>
          </p:cNvPr>
          <p:cNvPicPr>
            <a:picLocks noChangeAspect="1"/>
          </p:cNvPicPr>
          <p:nvPr/>
        </p:nvPicPr>
        <p:blipFill rotWithShape="1">
          <a:blip r:embed="rId5"/>
          <a:srcRect l="21618" t="11100" r="38898"/>
          <a:stretch/>
        </p:blipFill>
        <p:spPr>
          <a:xfrm>
            <a:off x="7301346" y="-106898"/>
            <a:ext cx="1288474" cy="3111128"/>
          </a:xfrm>
          <a:prstGeom prst="ellipse">
            <a:avLst/>
          </a:prstGeom>
        </p:spPr>
      </p:pic>
      <p:sp>
        <p:nvSpPr>
          <p:cNvPr id="11" name="テキスト ボックス 10">
            <a:extLst>
              <a:ext uri="{FF2B5EF4-FFF2-40B4-BE49-F238E27FC236}">
                <a16:creationId xmlns:a16="http://schemas.microsoft.com/office/drawing/2014/main" id="{E78F7FDA-2BE4-7644-B5E2-A27079288A35}"/>
              </a:ext>
            </a:extLst>
          </p:cNvPr>
          <p:cNvSpPr txBox="1"/>
          <p:nvPr/>
        </p:nvSpPr>
        <p:spPr>
          <a:xfrm>
            <a:off x="7327332" y="2964520"/>
            <a:ext cx="1468584" cy="523220"/>
          </a:xfrm>
          <a:prstGeom prst="rect">
            <a:avLst/>
          </a:prstGeom>
          <a:noFill/>
        </p:spPr>
        <p:txBody>
          <a:bodyPr wrap="square" rtlCol="0">
            <a:spAutoFit/>
          </a:bodyPr>
          <a:lstStyle/>
          <a:p>
            <a:r>
              <a:rPr kumimoji="1" lang="ja-JP" altLang="en-US" sz="2800"/>
              <a:t>外国人</a:t>
            </a:r>
          </a:p>
        </p:txBody>
      </p:sp>
      <p:sp>
        <p:nvSpPr>
          <p:cNvPr id="14" name="屈折矢印 13">
            <a:extLst>
              <a:ext uri="{FF2B5EF4-FFF2-40B4-BE49-F238E27FC236}">
                <a16:creationId xmlns:a16="http://schemas.microsoft.com/office/drawing/2014/main" id="{17E875F9-84AD-7F4A-B3B2-096278FB8ADD}"/>
              </a:ext>
            </a:extLst>
          </p:cNvPr>
          <p:cNvSpPr/>
          <p:nvPr/>
        </p:nvSpPr>
        <p:spPr>
          <a:xfrm rot="5400000">
            <a:off x="1023169" y="3259689"/>
            <a:ext cx="1572474" cy="1772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屈折矢印 15">
            <a:extLst>
              <a:ext uri="{FF2B5EF4-FFF2-40B4-BE49-F238E27FC236}">
                <a16:creationId xmlns:a16="http://schemas.microsoft.com/office/drawing/2014/main" id="{09E8785A-D340-1345-8A3D-531A8F2E499E}"/>
              </a:ext>
            </a:extLst>
          </p:cNvPr>
          <p:cNvSpPr/>
          <p:nvPr/>
        </p:nvSpPr>
        <p:spPr>
          <a:xfrm>
            <a:off x="5902849" y="3466762"/>
            <a:ext cx="2437587" cy="146545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39989BB-E2C4-9D46-BBB6-74B1A8B47E8E}"/>
              </a:ext>
            </a:extLst>
          </p:cNvPr>
          <p:cNvSpPr txBox="1"/>
          <p:nvPr/>
        </p:nvSpPr>
        <p:spPr>
          <a:xfrm>
            <a:off x="1347849" y="5966506"/>
            <a:ext cx="6299603" cy="600530"/>
          </a:xfrm>
          <a:prstGeom prst="rect">
            <a:avLst/>
          </a:prstGeom>
          <a:noFill/>
        </p:spPr>
        <p:txBody>
          <a:bodyPr wrap="square" rtlCol="0">
            <a:spAutoFit/>
          </a:bodyPr>
          <a:lstStyle/>
          <a:p>
            <a:r>
              <a:rPr kumimoji="1" lang="ja-JP" altLang="en-US" sz="3200" b="1"/>
              <a:t>双方のコミュニケーションを援助</a:t>
            </a:r>
          </a:p>
        </p:txBody>
      </p:sp>
      <p:sp>
        <p:nvSpPr>
          <p:cNvPr id="3" name="テキスト ボックス 2">
            <a:extLst>
              <a:ext uri="{FF2B5EF4-FFF2-40B4-BE49-F238E27FC236}">
                <a16:creationId xmlns:a16="http://schemas.microsoft.com/office/drawing/2014/main" id="{7A5173E9-E22B-FD46-B383-6FD1451B240F}"/>
              </a:ext>
            </a:extLst>
          </p:cNvPr>
          <p:cNvSpPr txBox="1"/>
          <p:nvPr/>
        </p:nvSpPr>
        <p:spPr>
          <a:xfrm>
            <a:off x="2732545" y="2450671"/>
            <a:ext cx="3255818" cy="475397"/>
          </a:xfrm>
          <a:prstGeom prst="rect">
            <a:avLst/>
          </a:prstGeom>
          <a:noFill/>
        </p:spPr>
        <p:txBody>
          <a:bodyPr wrap="square" rtlCol="0">
            <a:spAutoFit/>
          </a:bodyPr>
          <a:lstStyle/>
          <a:p>
            <a:r>
              <a:rPr kumimoji="1" lang="en-US" altLang="ja-JP" sz="2400" b="1" dirty="0"/>
              <a:t>Web</a:t>
            </a:r>
            <a:r>
              <a:rPr kumimoji="1" lang="ja-JP" altLang="en-US" sz="2400" b="1"/>
              <a:t>アプリケーション</a:t>
            </a:r>
          </a:p>
        </p:txBody>
      </p:sp>
    </p:spTree>
    <p:extLst>
      <p:ext uri="{BB962C8B-B14F-4D97-AF65-F5344CB8AC3E}">
        <p14:creationId xmlns:p14="http://schemas.microsoft.com/office/powerpoint/2010/main" val="2503607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9E138EB-06EF-ED4D-B328-ECE49D18A9F2}"/>
              </a:ext>
            </a:extLst>
          </p:cNvPr>
          <p:cNvPicPr>
            <a:picLocks noChangeAspect="1"/>
          </p:cNvPicPr>
          <p:nvPr/>
        </p:nvPicPr>
        <p:blipFill>
          <a:blip r:embed="rId3"/>
          <a:stretch>
            <a:fillRect/>
          </a:stretch>
        </p:blipFill>
        <p:spPr>
          <a:xfrm>
            <a:off x="0" y="0"/>
            <a:ext cx="2926080" cy="2926080"/>
          </a:xfrm>
          <a:prstGeom prst="rect">
            <a:avLst/>
          </a:prstGeom>
        </p:spPr>
      </p:pic>
      <p:pic>
        <p:nvPicPr>
          <p:cNvPr id="6" name="図 5">
            <a:extLst>
              <a:ext uri="{FF2B5EF4-FFF2-40B4-BE49-F238E27FC236}">
                <a16:creationId xmlns:a16="http://schemas.microsoft.com/office/drawing/2014/main" id="{BE14F0BB-1E15-FA4E-BB5D-D9E2CBF78968}"/>
              </a:ext>
            </a:extLst>
          </p:cNvPr>
          <p:cNvPicPr>
            <a:picLocks noChangeAspect="1"/>
          </p:cNvPicPr>
          <p:nvPr/>
        </p:nvPicPr>
        <p:blipFill>
          <a:blip r:embed="rId4"/>
          <a:stretch>
            <a:fillRect/>
          </a:stretch>
        </p:blipFill>
        <p:spPr>
          <a:xfrm>
            <a:off x="2278380" y="-464820"/>
            <a:ext cx="3855720" cy="3855720"/>
          </a:xfrm>
          <a:prstGeom prst="rect">
            <a:avLst/>
          </a:prstGeom>
        </p:spPr>
      </p:pic>
      <p:pic>
        <p:nvPicPr>
          <p:cNvPr id="7" name="図 6">
            <a:extLst>
              <a:ext uri="{FF2B5EF4-FFF2-40B4-BE49-F238E27FC236}">
                <a16:creationId xmlns:a16="http://schemas.microsoft.com/office/drawing/2014/main" id="{76183DBB-CBC2-9C41-B696-9F450D0CDCA9}"/>
              </a:ext>
            </a:extLst>
          </p:cNvPr>
          <p:cNvPicPr>
            <a:picLocks noChangeAspect="1"/>
          </p:cNvPicPr>
          <p:nvPr/>
        </p:nvPicPr>
        <p:blipFill>
          <a:blip r:embed="rId5"/>
          <a:stretch>
            <a:fillRect/>
          </a:stretch>
        </p:blipFill>
        <p:spPr>
          <a:xfrm>
            <a:off x="5691593" y="0"/>
            <a:ext cx="3141126" cy="2926080"/>
          </a:xfrm>
          <a:prstGeom prst="rect">
            <a:avLst/>
          </a:prstGeom>
        </p:spPr>
      </p:pic>
      <p:sp>
        <p:nvSpPr>
          <p:cNvPr id="8" name="下矢印 7">
            <a:extLst>
              <a:ext uri="{FF2B5EF4-FFF2-40B4-BE49-F238E27FC236}">
                <a16:creationId xmlns:a16="http://schemas.microsoft.com/office/drawing/2014/main" id="{E72AE625-6197-E446-A080-680F93037B47}"/>
              </a:ext>
            </a:extLst>
          </p:cNvPr>
          <p:cNvSpPr/>
          <p:nvPr/>
        </p:nvSpPr>
        <p:spPr>
          <a:xfrm>
            <a:off x="3588674" y="3145883"/>
            <a:ext cx="1927860" cy="1732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21DE39E-8D4D-F24F-836F-257BA6000195}"/>
              </a:ext>
            </a:extLst>
          </p:cNvPr>
          <p:cNvSpPr txBox="1"/>
          <p:nvPr/>
        </p:nvSpPr>
        <p:spPr>
          <a:xfrm>
            <a:off x="0" y="5098473"/>
            <a:ext cx="9685713" cy="830997"/>
          </a:xfrm>
          <a:prstGeom prst="rect">
            <a:avLst/>
          </a:prstGeom>
          <a:noFill/>
        </p:spPr>
        <p:txBody>
          <a:bodyPr wrap="square" rtlCol="0">
            <a:spAutoFit/>
          </a:bodyPr>
          <a:lstStyle/>
          <a:p>
            <a:r>
              <a:rPr kumimoji="1" lang="ja-JP" altLang="en-US" sz="4800" b="1"/>
              <a:t>各バイト先から必要な機能を抽出</a:t>
            </a:r>
          </a:p>
        </p:txBody>
      </p:sp>
    </p:spTree>
    <p:extLst>
      <p:ext uri="{BB962C8B-B14F-4D97-AF65-F5344CB8AC3E}">
        <p14:creationId xmlns:p14="http://schemas.microsoft.com/office/powerpoint/2010/main" val="323215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a:extLst>
              <a:ext uri="{FF2B5EF4-FFF2-40B4-BE49-F238E27FC236}">
                <a16:creationId xmlns:a16="http://schemas.microsoft.com/office/drawing/2014/main" id="{8BE98A0C-CA32-C045-9A19-F529BAEFD0F8}"/>
              </a:ext>
            </a:extLst>
          </p:cNvPr>
          <p:cNvPicPr>
            <a:picLocks noChangeAspect="1"/>
          </p:cNvPicPr>
          <p:nvPr/>
        </p:nvPicPr>
        <p:blipFill>
          <a:blip r:embed="rId3"/>
          <a:stretch>
            <a:fillRect/>
          </a:stretch>
        </p:blipFill>
        <p:spPr>
          <a:xfrm>
            <a:off x="3408139" y="4373060"/>
            <a:ext cx="1900381" cy="1900381"/>
          </a:xfrm>
          <a:prstGeom prst="rect">
            <a:avLst/>
          </a:prstGeom>
        </p:spPr>
      </p:pic>
      <p:grpSp>
        <p:nvGrpSpPr>
          <p:cNvPr id="4" name="グループ化 3">
            <a:extLst>
              <a:ext uri="{FF2B5EF4-FFF2-40B4-BE49-F238E27FC236}">
                <a16:creationId xmlns:a16="http://schemas.microsoft.com/office/drawing/2014/main" id="{0F01828B-2A99-674F-A3DA-11582D96253F}"/>
              </a:ext>
            </a:extLst>
          </p:cNvPr>
          <p:cNvGrpSpPr/>
          <p:nvPr/>
        </p:nvGrpSpPr>
        <p:grpSpPr>
          <a:xfrm>
            <a:off x="1" y="0"/>
            <a:ext cx="3089564" cy="2947465"/>
            <a:chOff x="118140" y="0"/>
            <a:chExt cx="2750178" cy="2573079"/>
          </a:xfrm>
        </p:grpSpPr>
        <p:pic>
          <p:nvPicPr>
            <p:cNvPr id="5" name="図 4">
              <a:extLst>
                <a:ext uri="{FF2B5EF4-FFF2-40B4-BE49-F238E27FC236}">
                  <a16:creationId xmlns:a16="http://schemas.microsoft.com/office/drawing/2014/main" id="{0D2E0812-F295-2A45-A0DE-5DFF775B1817}"/>
                </a:ext>
              </a:extLst>
            </p:cNvPr>
            <p:cNvPicPr>
              <a:picLocks noChangeAspect="1"/>
            </p:cNvPicPr>
            <p:nvPr/>
          </p:nvPicPr>
          <p:blipFill>
            <a:blip r:embed="rId4"/>
            <a:stretch>
              <a:fillRect/>
            </a:stretch>
          </p:blipFill>
          <p:spPr>
            <a:xfrm>
              <a:off x="118140" y="0"/>
              <a:ext cx="2454939" cy="2454939"/>
            </a:xfrm>
            <a:prstGeom prst="rect">
              <a:avLst/>
            </a:prstGeom>
          </p:spPr>
        </p:pic>
        <p:pic>
          <p:nvPicPr>
            <p:cNvPr id="6" name="図 5">
              <a:extLst>
                <a:ext uri="{FF2B5EF4-FFF2-40B4-BE49-F238E27FC236}">
                  <a16:creationId xmlns:a16="http://schemas.microsoft.com/office/drawing/2014/main" id="{2D291D97-7D33-7243-B5C0-212E6F587044}"/>
                </a:ext>
              </a:extLst>
            </p:cNvPr>
            <p:cNvPicPr>
              <a:picLocks noChangeAspect="1"/>
            </p:cNvPicPr>
            <p:nvPr/>
          </p:nvPicPr>
          <p:blipFill>
            <a:blip r:embed="rId5"/>
            <a:stretch>
              <a:fillRect/>
            </a:stretch>
          </p:blipFill>
          <p:spPr>
            <a:xfrm>
              <a:off x="1528430" y="1005958"/>
              <a:ext cx="1339888" cy="1567121"/>
            </a:xfrm>
            <a:prstGeom prst="rect">
              <a:avLst/>
            </a:prstGeom>
          </p:spPr>
        </p:pic>
      </p:grpSp>
      <p:grpSp>
        <p:nvGrpSpPr>
          <p:cNvPr id="7" name="グループ化 6">
            <a:extLst>
              <a:ext uri="{FF2B5EF4-FFF2-40B4-BE49-F238E27FC236}">
                <a16:creationId xmlns:a16="http://schemas.microsoft.com/office/drawing/2014/main" id="{143860AA-A4F5-7240-AB2A-9596869C0585}"/>
              </a:ext>
            </a:extLst>
          </p:cNvPr>
          <p:cNvGrpSpPr/>
          <p:nvPr/>
        </p:nvGrpSpPr>
        <p:grpSpPr>
          <a:xfrm>
            <a:off x="6997201" y="4532498"/>
            <a:ext cx="1593272" cy="2150322"/>
            <a:chOff x="3071671" y="2470413"/>
            <a:chExt cx="1513490" cy="1776249"/>
          </a:xfrm>
        </p:grpSpPr>
        <p:sp>
          <p:nvSpPr>
            <p:cNvPr id="8" name="円柱 7">
              <a:extLst>
                <a:ext uri="{FF2B5EF4-FFF2-40B4-BE49-F238E27FC236}">
                  <a16:creationId xmlns:a16="http://schemas.microsoft.com/office/drawing/2014/main" id="{DB50AB94-5422-D040-9AF8-59D7EC2C47CA}"/>
                </a:ext>
              </a:extLst>
            </p:cNvPr>
            <p:cNvSpPr/>
            <p:nvPr/>
          </p:nvSpPr>
          <p:spPr>
            <a:xfrm>
              <a:off x="3071671" y="2470413"/>
              <a:ext cx="1513490" cy="1776249"/>
            </a:xfrm>
            <a:prstGeom prst="ca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9" name="テキスト ボックス 8">
              <a:extLst>
                <a:ext uri="{FF2B5EF4-FFF2-40B4-BE49-F238E27FC236}">
                  <a16:creationId xmlns:a16="http://schemas.microsoft.com/office/drawing/2014/main" id="{2C97E3C7-050E-564E-B82B-713863B28592}"/>
                </a:ext>
              </a:extLst>
            </p:cNvPr>
            <p:cNvSpPr txBox="1"/>
            <p:nvPr/>
          </p:nvSpPr>
          <p:spPr>
            <a:xfrm>
              <a:off x="3431856" y="3139058"/>
              <a:ext cx="1030013" cy="769441"/>
            </a:xfrm>
            <a:prstGeom prst="rect">
              <a:avLst/>
            </a:prstGeom>
            <a:noFill/>
          </p:spPr>
          <p:txBody>
            <a:bodyPr wrap="square" rtlCol="0">
              <a:spAutoFit/>
            </a:bodyPr>
            <a:lstStyle/>
            <a:p>
              <a:r>
                <a:rPr kumimoji="1" lang="en-US" altLang="ja-JP" sz="4400" dirty="0"/>
                <a:t>DB</a:t>
              </a:r>
              <a:endParaRPr kumimoji="1" lang="ja-JP" altLang="en-US" sz="4400"/>
            </a:p>
          </p:txBody>
        </p:sp>
      </p:grpSp>
      <p:pic>
        <p:nvPicPr>
          <p:cNvPr id="10" name="図 9">
            <a:extLst>
              <a:ext uri="{FF2B5EF4-FFF2-40B4-BE49-F238E27FC236}">
                <a16:creationId xmlns:a16="http://schemas.microsoft.com/office/drawing/2014/main" id="{586794EF-06B5-3947-BA47-ECF263DE6D28}"/>
              </a:ext>
            </a:extLst>
          </p:cNvPr>
          <p:cNvPicPr>
            <a:picLocks noChangeAspect="1"/>
          </p:cNvPicPr>
          <p:nvPr/>
        </p:nvPicPr>
        <p:blipFill>
          <a:blip r:embed="rId6"/>
          <a:stretch>
            <a:fillRect/>
          </a:stretch>
        </p:blipFill>
        <p:spPr>
          <a:xfrm>
            <a:off x="5958767" y="231488"/>
            <a:ext cx="3060541" cy="2715977"/>
          </a:xfrm>
          <a:prstGeom prst="rect">
            <a:avLst/>
          </a:prstGeom>
        </p:spPr>
      </p:pic>
      <p:cxnSp>
        <p:nvCxnSpPr>
          <p:cNvPr id="12" name="直線矢印コネクタ 11">
            <a:extLst>
              <a:ext uri="{FF2B5EF4-FFF2-40B4-BE49-F238E27FC236}">
                <a16:creationId xmlns:a16="http://schemas.microsoft.com/office/drawing/2014/main" id="{C0459F86-07D3-C44E-BFE8-AD53180D8A51}"/>
              </a:ext>
            </a:extLst>
          </p:cNvPr>
          <p:cNvCxnSpPr>
            <a:cxnSpLocks/>
          </p:cNvCxnSpPr>
          <p:nvPr/>
        </p:nvCxnSpPr>
        <p:spPr>
          <a:xfrm>
            <a:off x="2757892" y="1357746"/>
            <a:ext cx="3421235" cy="0"/>
          </a:xfrm>
          <a:prstGeom prst="straightConnector1">
            <a:avLst/>
          </a:prstGeom>
          <a:ln w="123825">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13E823F-AE76-E34F-8919-B5778A01E2BB}"/>
              </a:ext>
            </a:extLst>
          </p:cNvPr>
          <p:cNvCxnSpPr>
            <a:cxnSpLocks/>
          </p:cNvCxnSpPr>
          <p:nvPr/>
        </p:nvCxnSpPr>
        <p:spPr>
          <a:xfrm flipH="1">
            <a:off x="2757893" y="2562753"/>
            <a:ext cx="3200874" cy="0"/>
          </a:xfrm>
          <a:prstGeom prst="straightConnector1">
            <a:avLst/>
          </a:prstGeom>
          <a:ln w="123825">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991DB7D-E4B1-834D-A4D6-746F6EAE3AAC}"/>
              </a:ext>
            </a:extLst>
          </p:cNvPr>
          <p:cNvSpPr txBox="1"/>
          <p:nvPr/>
        </p:nvSpPr>
        <p:spPr>
          <a:xfrm>
            <a:off x="2640367" y="711425"/>
            <a:ext cx="3767599" cy="523220"/>
          </a:xfrm>
          <a:prstGeom prst="rect">
            <a:avLst/>
          </a:prstGeom>
          <a:noFill/>
        </p:spPr>
        <p:txBody>
          <a:bodyPr wrap="square" rtlCol="0">
            <a:spAutoFit/>
          </a:bodyPr>
          <a:lstStyle/>
          <a:p>
            <a:r>
              <a:rPr kumimoji="1" lang="ja-JP" altLang="en-US" sz="2800"/>
              <a:t>案内したい内容を登録</a:t>
            </a:r>
          </a:p>
        </p:txBody>
      </p:sp>
      <p:sp>
        <p:nvSpPr>
          <p:cNvPr id="19" name="テキスト ボックス 18">
            <a:extLst>
              <a:ext uri="{FF2B5EF4-FFF2-40B4-BE49-F238E27FC236}">
                <a16:creationId xmlns:a16="http://schemas.microsoft.com/office/drawing/2014/main" id="{FAC0CC24-06D3-0745-97BE-4C3206BE5841}"/>
              </a:ext>
            </a:extLst>
          </p:cNvPr>
          <p:cNvSpPr txBox="1"/>
          <p:nvPr/>
        </p:nvSpPr>
        <p:spPr>
          <a:xfrm>
            <a:off x="3048418" y="2748392"/>
            <a:ext cx="2840182" cy="523220"/>
          </a:xfrm>
          <a:prstGeom prst="rect">
            <a:avLst/>
          </a:prstGeom>
          <a:noFill/>
        </p:spPr>
        <p:txBody>
          <a:bodyPr wrap="square" rtlCol="0">
            <a:spAutoFit/>
          </a:bodyPr>
          <a:lstStyle/>
          <a:p>
            <a:r>
              <a:rPr kumimoji="1" lang="en-US" altLang="ja-JP" sz="2800" dirty="0"/>
              <a:t>QR </a:t>
            </a:r>
            <a:r>
              <a:rPr kumimoji="1" lang="ja-JP" altLang="en-US" sz="2800"/>
              <a:t>コードを発行</a:t>
            </a:r>
          </a:p>
        </p:txBody>
      </p:sp>
      <p:cxnSp>
        <p:nvCxnSpPr>
          <p:cNvPr id="20" name="直線矢印コネクタ 19">
            <a:extLst>
              <a:ext uri="{FF2B5EF4-FFF2-40B4-BE49-F238E27FC236}">
                <a16:creationId xmlns:a16="http://schemas.microsoft.com/office/drawing/2014/main" id="{D819C44F-ACBC-4E4D-B21A-5DE444D38FEF}"/>
              </a:ext>
            </a:extLst>
          </p:cNvPr>
          <p:cNvCxnSpPr>
            <a:cxnSpLocks/>
          </p:cNvCxnSpPr>
          <p:nvPr/>
        </p:nvCxnSpPr>
        <p:spPr>
          <a:xfrm>
            <a:off x="7793837" y="3146705"/>
            <a:ext cx="0" cy="1385793"/>
          </a:xfrm>
          <a:prstGeom prst="straightConnector1">
            <a:avLst/>
          </a:prstGeom>
          <a:ln w="123825">
            <a:tailEnd type="triangle"/>
          </a:ln>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B558C7F6-1720-FF4F-8E05-445CA6D8092E}"/>
              </a:ext>
            </a:extLst>
          </p:cNvPr>
          <p:cNvPicPr>
            <a:picLocks noChangeAspect="1"/>
          </p:cNvPicPr>
          <p:nvPr/>
        </p:nvPicPr>
        <p:blipFill>
          <a:blip r:embed="rId7"/>
          <a:stretch>
            <a:fillRect/>
          </a:stretch>
        </p:blipFill>
        <p:spPr>
          <a:xfrm>
            <a:off x="46473" y="3964461"/>
            <a:ext cx="2308980" cy="2308980"/>
          </a:xfrm>
          <a:prstGeom prst="rect">
            <a:avLst/>
          </a:prstGeom>
        </p:spPr>
      </p:pic>
      <p:cxnSp>
        <p:nvCxnSpPr>
          <p:cNvPr id="25" name="直線矢印コネクタ 24">
            <a:extLst>
              <a:ext uri="{FF2B5EF4-FFF2-40B4-BE49-F238E27FC236}">
                <a16:creationId xmlns:a16="http://schemas.microsoft.com/office/drawing/2014/main" id="{4CD6CC86-75E4-DE4C-8EBC-29B27256CD74}"/>
              </a:ext>
            </a:extLst>
          </p:cNvPr>
          <p:cNvCxnSpPr>
            <a:cxnSpLocks/>
          </p:cNvCxnSpPr>
          <p:nvPr/>
        </p:nvCxnSpPr>
        <p:spPr>
          <a:xfrm flipH="1">
            <a:off x="5308520" y="5266450"/>
            <a:ext cx="1502630" cy="0"/>
          </a:xfrm>
          <a:prstGeom prst="straightConnector1">
            <a:avLst/>
          </a:prstGeom>
          <a:ln w="123825">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E6E5568-0155-0B44-962D-18C2F93237C8}"/>
              </a:ext>
            </a:extLst>
          </p:cNvPr>
          <p:cNvCxnSpPr>
            <a:cxnSpLocks/>
          </p:cNvCxnSpPr>
          <p:nvPr/>
        </p:nvCxnSpPr>
        <p:spPr>
          <a:xfrm flipH="1">
            <a:off x="2252580" y="5341958"/>
            <a:ext cx="1010623" cy="0"/>
          </a:xfrm>
          <a:prstGeom prst="straightConnector1">
            <a:avLst/>
          </a:prstGeom>
          <a:ln w="123825">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48C30D6-6B58-0D41-9D5D-3AD553FAB730}"/>
              </a:ext>
            </a:extLst>
          </p:cNvPr>
          <p:cNvSpPr txBox="1"/>
          <p:nvPr/>
        </p:nvSpPr>
        <p:spPr>
          <a:xfrm>
            <a:off x="3898227" y="6090568"/>
            <a:ext cx="1789465" cy="769441"/>
          </a:xfrm>
          <a:prstGeom prst="rect">
            <a:avLst/>
          </a:prstGeom>
          <a:noFill/>
        </p:spPr>
        <p:txBody>
          <a:bodyPr wrap="square" rtlCol="0">
            <a:spAutoFit/>
          </a:bodyPr>
          <a:lstStyle/>
          <a:p>
            <a:r>
              <a:rPr kumimoji="1" lang="en-US" altLang="ja-JP" sz="4400" dirty="0"/>
              <a:t>API</a:t>
            </a:r>
            <a:endParaRPr kumimoji="1" lang="ja-JP" altLang="en-US" sz="4400"/>
          </a:p>
        </p:txBody>
      </p:sp>
      <p:sp>
        <p:nvSpPr>
          <p:cNvPr id="34" name="テキスト ボックス 33">
            <a:extLst>
              <a:ext uri="{FF2B5EF4-FFF2-40B4-BE49-F238E27FC236}">
                <a16:creationId xmlns:a16="http://schemas.microsoft.com/office/drawing/2014/main" id="{096113C1-7C7A-2F41-BED9-02AEF0E1D6A0}"/>
              </a:ext>
            </a:extLst>
          </p:cNvPr>
          <p:cNvSpPr txBox="1"/>
          <p:nvPr/>
        </p:nvSpPr>
        <p:spPr>
          <a:xfrm>
            <a:off x="6123821" y="3320711"/>
            <a:ext cx="1905237" cy="830997"/>
          </a:xfrm>
          <a:prstGeom prst="rect">
            <a:avLst/>
          </a:prstGeom>
          <a:noFill/>
        </p:spPr>
        <p:txBody>
          <a:bodyPr wrap="square" rtlCol="0">
            <a:spAutoFit/>
          </a:bodyPr>
          <a:lstStyle/>
          <a:p>
            <a:r>
              <a:rPr kumimoji="1" lang="ja-JP" altLang="en-US" sz="2400"/>
              <a:t>登録された内容を格納</a:t>
            </a:r>
          </a:p>
        </p:txBody>
      </p:sp>
      <p:sp>
        <p:nvSpPr>
          <p:cNvPr id="35" name="テキスト ボックス 34">
            <a:extLst>
              <a:ext uri="{FF2B5EF4-FFF2-40B4-BE49-F238E27FC236}">
                <a16:creationId xmlns:a16="http://schemas.microsoft.com/office/drawing/2014/main" id="{F7562A73-DEB3-244D-8148-D575CDCB04AF}"/>
              </a:ext>
            </a:extLst>
          </p:cNvPr>
          <p:cNvSpPr txBox="1"/>
          <p:nvPr/>
        </p:nvSpPr>
        <p:spPr>
          <a:xfrm>
            <a:off x="2465933" y="4658164"/>
            <a:ext cx="1052686" cy="523220"/>
          </a:xfrm>
          <a:prstGeom prst="rect">
            <a:avLst/>
          </a:prstGeom>
          <a:noFill/>
        </p:spPr>
        <p:txBody>
          <a:bodyPr wrap="square" rtlCol="0">
            <a:spAutoFit/>
          </a:bodyPr>
          <a:lstStyle/>
          <a:p>
            <a:r>
              <a:rPr kumimoji="1" lang="ja-JP" altLang="en-US" sz="2800"/>
              <a:t>翻訳</a:t>
            </a:r>
          </a:p>
        </p:txBody>
      </p:sp>
    </p:spTree>
    <p:extLst>
      <p:ext uri="{BB962C8B-B14F-4D97-AF65-F5344CB8AC3E}">
        <p14:creationId xmlns:p14="http://schemas.microsoft.com/office/powerpoint/2010/main" val="21663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DC16C44C-589B-F14A-B266-0DF3CC3A6477}"/>
              </a:ext>
            </a:extLst>
          </p:cNvPr>
          <p:cNvGrpSpPr/>
          <p:nvPr/>
        </p:nvGrpSpPr>
        <p:grpSpPr>
          <a:xfrm>
            <a:off x="136633" y="950119"/>
            <a:ext cx="4789327" cy="4772255"/>
            <a:chOff x="232543" y="788994"/>
            <a:chExt cx="5617906" cy="4434648"/>
          </a:xfrm>
        </p:grpSpPr>
        <p:grpSp>
          <p:nvGrpSpPr>
            <p:cNvPr id="16" name="グループ化 15">
              <a:extLst>
                <a:ext uri="{FF2B5EF4-FFF2-40B4-BE49-F238E27FC236}">
                  <a16:creationId xmlns:a16="http://schemas.microsoft.com/office/drawing/2014/main" id="{BBCB632D-269B-D44C-9C9E-BF16B46572D5}"/>
                </a:ext>
              </a:extLst>
            </p:cNvPr>
            <p:cNvGrpSpPr/>
            <p:nvPr/>
          </p:nvGrpSpPr>
          <p:grpSpPr>
            <a:xfrm>
              <a:off x="232543" y="788994"/>
              <a:ext cx="5617906" cy="4434648"/>
              <a:chOff x="232543" y="788994"/>
              <a:chExt cx="5617906" cy="4434648"/>
            </a:xfrm>
          </p:grpSpPr>
          <p:pic>
            <p:nvPicPr>
              <p:cNvPr id="19" name="図 18">
                <a:extLst>
                  <a:ext uri="{FF2B5EF4-FFF2-40B4-BE49-F238E27FC236}">
                    <a16:creationId xmlns:a16="http://schemas.microsoft.com/office/drawing/2014/main" id="{C9D69CF6-5B0A-A84B-8051-7B54E0BDC0B1}"/>
                  </a:ext>
                </a:extLst>
              </p:cNvPr>
              <p:cNvPicPr>
                <a:picLocks noChangeAspect="1"/>
              </p:cNvPicPr>
              <p:nvPr/>
            </p:nvPicPr>
            <p:blipFill>
              <a:blip r:embed="rId3"/>
              <a:stretch>
                <a:fillRect/>
              </a:stretch>
            </p:blipFill>
            <p:spPr>
              <a:xfrm>
                <a:off x="232543" y="788994"/>
                <a:ext cx="5617906" cy="4434648"/>
              </a:xfrm>
              <a:prstGeom prst="rect">
                <a:avLst/>
              </a:prstGeom>
            </p:spPr>
          </p:pic>
          <p:grpSp>
            <p:nvGrpSpPr>
              <p:cNvPr id="20" name="グループ化 19">
                <a:extLst>
                  <a:ext uri="{FF2B5EF4-FFF2-40B4-BE49-F238E27FC236}">
                    <a16:creationId xmlns:a16="http://schemas.microsoft.com/office/drawing/2014/main" id="{D7E32E03-5880-0241-AE9F-F1C78B3AC662}"/>
                  </a:ext>
                </a:extLst>
              </p:cNvPr>
              <p:cNvGrpSpPr/>
              <p:nvPr/>
            </p:nvGrpSpPr>
            <p:grpSpPr>
              <a:xfrm>
                <a:off x="2501462" y="2676444"/>
                <a:ext cx="1692166" cy="345151"/>
                <a:chOff x="2501462" y="2676444"/>
                <a:chExt cx="1692166" cy="345151"/>
              </a:xfrm>
            </p:grpSpPr>
            <p:sp>
              <p:nvSpPr>
                <p:cNvPr id="21" name="正方形/長方形 20">
                  <a:extLst>
                    <a:ext uri="{FF2B5EF4-FFF2-40B4-BE49-F238E27FC236}">
                      <a16:creationId xmlns:a16="http://schemas.microsoft.com/office/drawing/2014/main" id="{4C0C631A-9145-CA47-A703-C2F5FC53EB65}"/>
                    </a:ext>
                  </a:extLst>
                </p:cNvPr>
                <p:cNvSpPr/>
                <p:nvPr/>
              </p:nvSpPr>
              <p:spPr>
                <a:xfrm>
                  <a:off x="2501462" y="2711669"/>
                  <a:ext cx="1692166" cy="199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61D545A1-85B8-5247-9D35-663ACD6A865E}"/>
                    </a:ext>
                  </a:extLst>
                </p:cNvPr>
                <p:cNvSpPr txBox="1"/>
                <p:nvPr/>
              </p:nvSpPr>
              <p:spPr>
                <a:xfrm>
                  <a:off x="2630212" y="2676444"/>
                  <a:ext cx="1563416" cy="345151"/>
                </a:xfrm>
                <a:prstGeom prst="rect">
                  <a:avLst/>
                </a:prstGeom>
                <a:noFill/>
              </p:spPr>
              <p:txBody>
                <a:bodyPr wrap="square" rtlCol="0">
                  <a:spAutoFit/>
                </a:bodyPr>
                <a:lstStyle/>
                <a:p>
                  <a:r>
                    <a:rPr kumimoji="1" lang="en-US" altLang="ja-JP" sz="1400" dirty="0" err="1"/>
                    <a:t>Kinen.jpg</a:t>
                  </a:r>
                  <a:endParaRPr kumimoji="1" lang="ja-JP" altLang="en-US" sz="1400"/>
                </a:p>
              </p:txBody>
            </p:sp>
          </p:grpSp>
        </p:grpSp>
        <p:sp>
          <p:nvSpPr>
            <p:cNvPr id="17" name="テキスト ボックス 16">
              <a:extLst>
                <a:ext uri="{FF2B5EF4-FFF2-40B4-BE49-F238E27FC236}">
                  <a16:creationId xmlns:a16="http://schemas.microsoft.com/office/drawing/2014/main" id="{4EF09F61-4554-8E4B-B7DB-D5387A7ECD87}"/>
                </a:ext>
              </a:extLst>
            </p:cNvPr>
            <p:cNvSpPr txBox="1"/>
            <p:nvPr/>
          </p:nvSpPr>
          <p:spPr>
            <a:xfrm>
              <a:off x="530773" y="1728217"/>
              <a:ext cx="2617076" cy="369332"/>
            </a:xfrm>
            <a:prstGeom prst="rect">
              <a:avLst/>
            </a:prstGeom>
            <a:noFill/>
          </p:spPr>
          <p:txBody>
            <a:bodyPr wrap="square" rtlCol="0">
              <a:spAutoFit/>
            </a:bodyPr>
            <a:lstStyle/>
            <a:p>
              <a:r>
                <a:rPr kumimoji="1" lang="ja-JP" altLang="en-US"/>
                <a:t>禁煙について</a:t>
              </a:r>
            </a:p>
          </p:txBody>
        </p:sp>
        <p:sp>
          <p:nvSpPr>
            <p:cNvPr id="18" name="テキスト ボックス 17">
              <a:extLst>
                <a:ext uri="{FF2B5EF4-FFF2-40B4-BE49-F238E27FC236}">
                  <a16:creationId xmlns:a16="http://schemas.microsoft.com/office/drawing/2014/main" id="{55E54C99-330E-B741-94B2-87D7D5A85156}"/>
                </a:ext>
              </a:extLst>
            </p:cNvPr>
            <p:cNvSpPr txBox="1"/>
            <p:nvPr/>
          </p:nvSpPr>
          <p:spPr>
            <a:xfrm>
              <a:off x="409903" y="3132083"/>
              <a:ext cx="4803228" cy="646331"/>
            </a:xfrm>
            <a:prstGeom prst="rect">
              <a:avLst/>
            </a:prstGeom>
            <a:noFill/>
          </p:spPr>
          <p:txBody>
            <a:bodyPr wrap="square" rtlCol="0">
              <a:spAutoFit/>
            </a:bodyPr>
            <a:lstStyle/>
            <a:p>
              <a:r>
                <a:rPr lang="ja-JP" altLang="en-US"/>
                <a:t>当館は全面禁煙です。ご協力お願いいたします。</a:t>
              </a:r>
              <a:endParaRPr kumimoji="1" lang="ja-JP" altLang="en-US"/>
            </a:p>
          </p:txBody>
        </p:sp>
      </p:grpSp>
      <p:pic>
        <p:nvPicPr>
          <p:cNvPr id="23" name="図 22">
            <a:extLst>
              <a:ext uri="{FF2B5EF4-FFF2-40B4-BE49-F238E27FC236}">
                <a16:creationId xmlns:a16="http://schemas.microsoft.com/office/drawing/2014/main" id="{90794232-972B-634B-992B-58E97C6CDCD5}"/>
              </a:ext>
            </a:extLst>
          </p:cNvPr>
          <p:cNvPicPr>
            <a:picLocks noChangeAspect="1"/>
          </p:cNvPicPr>
          <p:nvPr/>
        </p:nvPicPr>
        <p:blipFill>
          <a:blip r:embed="rId4"/>
          <a:stretch>
            <a:fillRect/>
          </a:stretch>
        </p:blipFill>
        <p:spPr>
          <a:xfrm>
            <a:off x="5814232" y="903939"/>
            <a:ext cx="3329768" cy="4660253"/>
          </a:xfrm>
          <a:prstGeom prst="rect">
            <a:avLst/>
          </a:prstGeom>
        </p:spPr>
      </p:pic>
      <p:sp>
        <p:nvSpPr>
          <p:cNvPr id="24" name="右矢印 23">
            <a:extLst>
              <a:ext uri="{FF2B5EF4-FFF2-40B4-BE49-F238E27FC236}">
                <a16:creationId xmlns:a16="http://schemas.microsoft.com/office/drawing/2014/main" id="{EB85BEE4-F632-2A49-8EB3-875D59510C2E}"/>
              </a:ext>
            </a:extLst>
          </p:cNvPr>
          <p:cNvSpPr/>
          <p:nvPr/>
        </p:nvSpPr>
        <p:spPr>
          <a:xfrm>
            <a:off x="4761623" y="3227354"/>
            <a:ext cx="1078711" cy="986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832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7BE3327-D853-EB4C-875C-A048863F90E7}"/>
              </a:ext>
            </a:extLst>
          </p:cNvPr>
          <p:cNvPicPr>
            <a:picLocks noChangeAspect="1"/>
          </p:cNvPicPr>
          <p:nvPr/>
        </p:nvPicPr>
        <p:blipFill rotWithShape="1">
          <a:blip r:embed="rId3"/>
          <a:srcRect l="1434" t="1183" r="3191" b="-1"/>
          <a:stretch/>
        </p:blipFill>
        <p:spPr>
          <a:xfrm>
            <a:off x="1386350" y="147484"/>
            <a:ext cx="6754760" cy="6858000"/>
          </a:xfrm>
          <a:prstGeom prst="rect">
            <a:avLst/>
          </a:prstGeom>
        </p:spPr>
      </p:pic>
    </p:spTree>
    <p:extLst>
      <p:ext uri="{BB962C8B-B14F-4D97-AF65-F5344CB8AC3E}">
        <p14:creationId xmlns:p14="http://schemas.microsoft.com/office/powerpoint/2010/main" val="375401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wipe (2).mp4">
            <a:hlinkClick r:id="" action="ppaction://media"/>
            <a:extLst>
              <a:ext uri="{FF2B5EF4-FFF2-40B4-BE49-F238E27FC236}">
                <a16:creationId xmlns:a16="http://schemas.microsoft.com/office/drawing/2014/main" id="{1F9906A4-F658-F04C-A39D-7CDB973EC7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00" t="8125" r="3282" b="5208"/>
          <a:stretch/>
        </p:blipFill>
        <p:spPr>
          <a:xfrm>
            <a:off x="302804" y="257175"/>
            <a:ext cx="8677494" cy="5986463"/>
          </a:xfrm>
          <a:prstGeom prst="rect">
            <a:avLst/>
          </a:prstGeom>
        </p:spPr>
      </p:pic>
    </p:spTree>
    <p:extLst>
      <p:ext uri="{BB962C8B-B14F-4D97-AF65-F5344CB8AC3E}">
        <p14:creationId xmlns:p14="http://schemas.microsoft.com/office/powerpoint/2010/main" val="337690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05F9914-4367-5B40-872F-13034A336FAC}"/>
              </a:ext>
            </a:extLst>
          </p:cNvPr>
          <p:cNvGrpSpPr/>
          <p:nvPr/>
        </p:nvGrpSpPr>
        <p:grpSpPr>
          <a:xfrm>
            <a:off x="-222897" y="1287718"/>
            <a:ext cx="5023220" cy="4438261"/>
            <a:chOff x="-474861" y="1207872"/>
            <a:chExt cx="5023220" cy="4438261"/>
          </a:xfrm>
        </p:grpSpPr>
        <p:pic>
          <p:nvPicPr>
            <p:cNvPr id="8" name="図 7">
              <a:extLst>
                <a:ext uri="{FF2B5EF4-FFF2-40B4-BE49-F238E27FC236}">
                  <a16:creationId xmlns:a16="http://schemas.microsoft.com/office/drawing/2014/main" id="{E871AE69-30A6-F745-8A1E-5FC506FF808A}"/>
                </a:ext>
              </a:extLst>
            </p:cNvPr>
            <p:cNvPicPr>
              <a:picLocks noChangeAspect="1"/>
            </p:cNvPicPr>
            <p:nvPr/>
          </p:nvPicPr>
          <p:blipFill>
            <a:blip r:embed="rId3"/>
            <a:stretch>
              <a:fillRect/>
            </a:stretch>
          </p:blipFill>
          <p:spPr>
            <a:xfrm>
              <a:off x="-474861" y="1207872"/>
              <a:ext cx="5023220" cy="4438261"/>
            </a:xfrm>
            <a:prstGeom prst="rect">
              <a:avLst/>
            </a:prstGeom>
          </p:spPr>
        </p:pic>
        <p:sp>
          <p:nvSpPr>
            <p:cNvPr id="21" name="正方形/長方形 20">
              <a:extLst>
                <a:ext uri="{FF2B5EF4-FFF2-40B4-BE49-F238E27FC236}">
                  <a16:creationId xmlns:a16="http://schemas.microsoft.com/office/drawing/2014/main" id="{E720F86C-A679-0E4D-B00D-30F5AAA275DE}"/>
                </a:ext>
              </a:extLst>
            </p:cNvPr>
            <p:cNvSpPr/>
            <p:nvPr/>
          </p:nvSpPr>
          <p:spPr>
            <a:xfrm>
              <a:off x="2908569" y="2722767"/>
              <a:ext cx="822146" cy="73889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上矢印 21">
            <a:extLst>
              <a:ext uri="{FF2B5EF4-FFF2-40B4-BE49-F238E27FC236}">
                <a16:creationId xmlns:a16="http://schemas.microsoft.com/office/drawing/2014/main" id="{C5DBFC8D-9C16-C646-9342-35872FB90CBA}"/>
              </a:ext>
            </a:extLst>
          </p:cNvPr>
          <p:cNvSpPr/>
          <p:nvPr/>
        </p:nvSpPr>
        <p:spPr>
          <a:xfrm rot="14356744">
            <a:off x="5277559" y="513969"/>
            <a:ext cx="707136" cy="3579025"/>
          </a:xfrm>
          <a:prstGeom prst="upArrow">
            <a:avLst>
              <a:gd name="adj1" fmla="val 42712"/>
              <a:gd name="adj2" fmla="val 51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A96A290-8232-7C4A-A1B6-EE5ECC3CCE15}"/>
              </a:ext>
            </a:extLst>
          </p:cNvPr>
          <p:cNvSpPr txBox="1"/>
          <p:nvPr/>
        </p:nvSpPr>
        <p:spPr>
          <a:xfrm>
            <a:off x="4851177" y="702943"/>
            <a:ext cx="4292823" cy="584775"/>
          </a:xfrm>
          <a:prstGeom prst="rect">
            <a:avLst/>
          </a:prstGeom>
          <a:noFill/>
        </p:spPr>
        <p:txBody>
          <a:bodyPr wrap="square" rtlCol="0">
            <a:spAutoFit/>
          </a:bodyPr>
          <a:lstStyle/>
          <a:p>
            <a:r>
              <a:rPr lang="ja-JP" altLang="en-US" sz="3200" b="1"/>
              <a:t>ドラックで範囲を選択</a:t>
            </a:r>
            <a:endParaRPr kumimoji="1" lang="ja-JP" altLang="en-US" sz="3200" b="1"/>
          </a:p>
        </p:txBody>
      </p:sp>
      <p:pic>
        <p:nvPicPr>
          <p:cNvPr id="25" name="図 24">
            <a:extLst>
              <a:ext uri="{FF2B5EF4-FFF2-40B4-BE49-F238E27FC236}">
                <a16:creationId xmlns:a16="http://schemas.microsoft.com/office/drawing/2014/main" id="{A37BD03B-1F0F-7844-A19E-8ACE61D3D1AF}"/>
              </a:ext>
            </a:extLst>
          </p:cNvPr>
          <p:cNvPicPr>
            <a:picLocks noChangeAspect="1"/>
          </p:cNvPicPr>
          <p:nvPr/>
        </p:nvPicPr>
        <p:blipFill>
          <a:blip r:embed="rId4"/>
          <a:stretch>
            <a:fillRect/>
          </a:stretch>
        </p:blipFill>
        <p:spPr>
          <a:xfrm>
            <a:off x="5475116" y="2625213"/>
            <a:ext cx="3836111" cy="4146978"/>
          </a:xfrm>
          <a:prstGeom prst="rect">
            <a:avLst/>
          </a:prstGeom>
        </p:spPr>
      </p:pic>
      <p:sp>
        <p:nvSpPr>
          <p:cNvPr id="26" name="テキスト ボックス 25">
            <a:extLst>
              <a:ext uri="{FF2B5EF4-FFF2-40B4-BE49-F238E27FC236}">
                <a16:creationId xmlns:a16="http://schemas.microsoft.com/office/drawing/2014/main" id="{A68EF0BD-EB89-CC40-9B7C-1C0F88BC15BA}"/>
              </a:ext>
            </a:extLst>
          </p:cNvPr>
          <p:cNvSpPr txBox="1"/>
          <p:nvPr/>
        </p:nvSpPr>
        <p:spPr>
          <a:xfrm>
            <a:off x="29068" y="6132401"/>
            <a:ext cx="4519291" cy="523220"/>
          </a:xfrm>
          <a:prstGeom prst="rect">
            <a:avLst/>
          </a:prstGeom>
          <a:noFill/>
        </p:spPr>
        <p:txBody>
          <a:bodyPr wrap="square" rtlCol="0">
            <a:spAutoFit/>
          </a:bodyPr>
          <a:lstStyle/>
          <a:p>
            <a:r>
              <a:rPr kumimoji="1" lang="ja-JP" altLang="en-US" sz="2800" b="1"/>
              <a:t>リンクしたいガイドページ</a:t>
            </a:r>
          </a:p>
        </p:txBody>
      </p:sp>
      <p:sp>
        <p:nvSpPr>
          <p:cNvPr id="27" name="右矢印 26">
            <a:extLst>
              <a:ext uri="{FF2B5EF4-FFF2-40B4-BE49-F238E27FC236}">
                <a16:creationId xmlns:a16="http://schemas.microsoft.com/office/drawing/2014/main" id="{DDCEED13-1AD0-B04D-B733-1B775562D5E1}"/>
              </a:ext>
            </a:extLst>
          </p:cNvPr>
          <p:cNvSpPr/>
          <p:nvPr/>
        </p:nvSpPr>
        <p:spPr>
          <a:xfrm>
            <a:off x="4472427" y="6176892"/>
            <a:ext cx="1013972" cy="370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4722637"/>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9182</TotalTime>
  <Words>932</Words>
  <Application>Microsoft Macintosh PowerPoint</Application>
  <PresentationFormat>画面に合わせる (4:3)</PresentationFormat>
  <Paragraphs>113</Paragraphs>
  <Slides>26</Slides>
  <Notes>17</Notes>
  <HiddenSlides>3</HiddenSlides>
  <MMClips>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游ゴシック</vt:lpstr>
      <vt:lpstr>游ゴシック Light</vt:lpstr>
      <vt:lpstr>Apple Symbols</vt:lpstr>
      <vt:lpstr>Arial</vt:lpstr>
      <vt:lpstr>Calibri</vt:lpstr>
      <vt:lpstr>Calibri Light</vt:lpstr>
      <vt:lpstr>Lucida Bright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49</cp:revision>
  <dcterms:created xsi:type="dcterms:W3CDTF">2019-11-26T01:25:37Z</dcterms:created>
  <dcterms:modified xsi:type="dcterms:W3CDTF">2019-12-03T04:25:48Z</dcterms:modified>
</cp:coreProperties>
</file>